
<file path=[Content_Types].xml><?xml version="1.0" encoding="utf-8"?>
<Types xmlns="http://schemas.openxmlformats.org/package/2006/content-types">
  <Default Extension="png" ContentType="image/png"/>
  <Default Extension="emf" ContentType="image/x-emf"/>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53" r:id="rId4"/>
    <p:sldMasterId id="2147483655" r:id="rId5"/>
    <p:sldMasterId id="2147483657" r:id="rId6"/>
    <p:sldMasterId id="2147483659" r:id="rId7"/>
    <p:sldMasterId id="2147483676" r:id="rId8"/>
  </p:sldMasterIdLst>
  <p:notesMasterIdLst>
    <p:notesMasterId r:id="rId54"/>
  </p:notesMasterIdLst>
  <p:handoutMasterIdLst>
    <p:handoutMasterId r:id="rId55"/>
  </p:handoutMasterIdLst>
  <p:sldIdLst>
    <p:sldId id="599" r:id="rId9"/>
    <p:sldId id="600" r:id="rId10"/>
    <p:sldId id="601" r:id="rId11"/>
    <p:sldId id="602" r:id="rId12"/>
    <p:sldId id="699" r:id="rId13"/>
    <p:sldId id="700" r:id="rId14"/>
    <p:sldId id="701" r:id="rId15"/>
    <p:sldId id="702" r:id="rId16"/>
    <p:sldId id="703" r:id="rId17"/>
    <p:sldId id="704" r:id="rId18"/>
    <p:sldId id="705" r:id="rId19"/>
    <p:sldId id="706" r:id="rId20"/>
    <p:sldId id="707" r:id="rId21"/>
    <p:sldId id="678" r:id="rId22"/>
    <p:sldId id="709" r:id="rId23"/>
    <p:sldId id="710" r:id="rId24"/>
    <p:sldId id="711" r:id="rId25"/>
    <p:sldId id="713" r:id="rId26"/>
    <p:sldId id="609" r:id="rId27"/>
    <p:sldId id="715" r:id="rId28"/>
    <p:sldId id="716" r:id="rId29"/>
    <p:sldId id="679" r:id="rId30"/>
    <p:sldId id="717" r:id="rId31"/>
    <p:sldId id="718" r:id="rId32"/>
    <p:sldId id="685" r:id="rId33"/>
    <p:sldId id="719" r:id="rId34"/>
    <p:sldId id="720" r:id="rId35"/>
    <p:sldId id="647" r:id="rId36"/>
    <p:sldId id="721" r:id="rId37"/>
    <p:sldId id="722" r:id="rId38"/>
    <p:sldId id="694" r:id="rId39"/>
    <p:sldId id="723" r:id="rId40"/>
    <p:sldId id="724" r:id="rId41"/>
    <p:sldId id="697" r:id="rId42"/>
    <p:sldId id="725" r:id="rId43"/>
    <p:sldId id="727" r:id="rId44"/>
    <p:sldId id="728" r:id="rId45"/>
    <p:sldId id="729" r:id="rId46"/>
    <p:sldId id="726" r:id="rId47"/>
    <p:sldId id="730" r:id="rId48"/>
    <p:sldId id="731" r:id="rId49"/>
    <p:sldId id="732" r:id="rId50"/>
    <p:sldId id="733" r:id="rId51"/>
    <p:sldId id="735" r:id="rId52"/>
    <p:sldId id="640" r:id="rId53"/>
  </p:sldIdLst>
  <p:sldSz cx="1219327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Calibri" panose="020F0502020204030204" charset="0"/>
        <a:ea typeface="宋体" panose="02010600030101010101" pitchFamily="2" charset="-122"/>
        <a:cs typeface="宋体" panose="02010600030101010101" pitchFamily="2" charset="-122"/>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rl@itcast.cn" initials="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F49"/>
    <a:srgbClr val="B3D9FF"/>
    <a:srgbClr val="79AFFF"/>
    <a:srgbClr val="EBF5FF"/>
    <a:srgbClr val="EBD9FF"/>
    <a:srgbClr val="FBD5D5"/>
    <a:srgbClr val="17375E"/>
    <a:srgbClr val="EFF7FF"/>
    <a:srgbClr val="E6F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463"/>
    <p:restoredTop sz="94512"/>
  </p:normalViewPr>
  <p:slideViewPr>
    <p:cSldViewPr>
      <p:cViewPr varScale="1">
        <p:scale>
          <a:sx n="101" d="100"/>
          <a:sy n="101" d="100"/>
        </p:scale>
        <p:origin x="208" y="624"/>
      </p:cViewPr>
      <p:guideLst>
        <p:guide orient="horz" pos="2160"/>
        <p:guide pos="3841"/>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3" d="100"/>
          <a:sy n="83" d="100"/>
        </p:scale>
        <p:origin x="-387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9" Type="http://schemas.openxmlformats.org/officeDocument/2006/relationships/commentAuthors" Target="commentAuthors.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handoutMaster" Target="handoutMasters/handoutMaster1.xml"/><Relationship Id="rId54" Type="http://schemas.openxmlformats.org/officeDocument/2006/relationships/notesMaster" Target="notesMasters/notesMaster1.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panose="020F0502020204030204" charset="0"/>
                <a:ea typeface="宋体" panose="02010600030101010101" pitchFamily="2" charset="-122"/>
                <a:cs typeface="+mn-cs"/>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smtClean="0"/>
            </a:lvl1pPr>
          </a:lstStyle>
          <a:p>
            <a:pPr>
              <a:defRPr/>
            </a:pPr>
            <a:fld id="{1B71F79F-4065-CD4F-B030-8AC9BC5EDD8C}" type="datetimeFigureOut">
              <a:rPr lang="zh-CN" altLang="en-US"/>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panose="020F0502020204030204" charset="0"/>
                <a:ea typeface="宋体" panose="02010600030101010101" pitchFamily="2" charset="-122"/>
                <a:cs typeface="+mn-cs"/>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smtClean="0"/>
            </a:lvl1pPr>
          </a:lstStyle>
          <a:p>
            <a:pPr>
              <a:defRPr/>
            </a:pPr>
            <a:fld id="{D3D60977-06C0-474F-AF9C-D6EAEC0E5E47}"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panose="020F0502020204030204" charset="0"/>
                <a:ea typeface="宋体" panose="02010600030101010101" pitchFamily="2" charset="-122"/>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a:defRPr sz="1200" smtClean="0"/>
            </a:lvl1pPr>
          </a:lstStyle>
          <a:p>
            <a:pPr>
              <a:defRPr/>
            </a:pPr>
            <a:fld id="{C49E8CC4-97BD-D24C-B341-9DDAC8C5942D}"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panose="020F0502020204030204" charset="0"/>
                <a:ea typeface="宋体" panose="02010600030101010101"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smtClean="0"/>
            </a:lvl1pPr>
          </a:lstStyle>
          <a:p>
            <a:pPr>
              <a:defRPr/>
            </a:pPr>
            <a:fld id="{A14D5F60-C347-6D40-8E94-8EE9446EB09D}"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309" y="2244726"/>
            <a:ext cx="10542373"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endParaRPr kumimoji="1" lang="zh-CN" altLang="en-US" dirty="0"/>
          </a:p>
        </p:txBody>
      </p:sp>
      <p:sp>
        <p:nvSpPr>
          <p:cNvPr id="3" name="文本占位符 3"/>
          <p:cNvSpPr>
            <a:spLocks noGrp="1"/>
          </p:cNvSpPr>
          <p:nvPr>
            <p:ph type="body" sz="quarter" idx="10" hasCustomPrompt="1"/>
          </p:nvPr>
        </p:nvSpPr>
        <p:spPr>
          <a:xfrm>
            <a:off x="838310" y="3454402"/>
            <a:ext cx="10542372"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973" y="234029"/>
            <a:ext cx="8772163"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973" y="940081"/>
            <a:ext cx="107494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973" y="940082"/>
            <a:ext cx="9846957"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973" y="234029"/>
            <a:ext cx="8772163"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973" y="234029"/>
            <a:ext cx="8772163"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972" y="934934"/>
            <a:ext cx="10720516"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973" y="234029"/>
            <a:ext cx="8772163"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973" y="945094"/>
            <a:ext cx="107494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973" y="234029"/>
            <a:ext cx="8772163"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973" y="234029"/>
            <a:ext cx="8772163"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411" y="968974"/>
            <a:ext cx="1228636" cy="528956"/>
            <a:chOff x="852891" y="1026849"/>
            <a:chExt cx="1228476" cy="528956"/>
          </a:xfrm>
        </p:grpSpPr>
        <p:sp>
          <p:nvSpPr>
            <p:cNvPr id="7" name="矩形 6"/>
            <p:cNvSpPr/>
            <p:nvPr/>
          </p:nvSpPr>
          <p:spPr>
            <a:xfrm>
              <a:off x="1047050" y="1144435"/>
              <a:ext cx="1000826" cy="376390"/>
            </a:xfrm>
            <a:prstGeom prst="rect">
              <a:avLst/>
            </a:prstGeom>
            <a:noFill/>
            <a:ln w="12700">
              <a:solidFill>
                <a:srgbClr val="006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006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charset="0"/>
                  <a:ea typeface="宋体" panose="02010600030101010101" pitchFamily="2" charset="-122"/>
                </a:defRPr>
              </a:lvl2pPr>
              <a:lvl3pPr marL="1143000" indent="-228600">
                <a:defRPr>
                  <a:latin typeface="Calibri" panose="020F0502020204030204" charset="0"/>
                  <a:ea typeface="宋体" panose="02010600030101010101" pitchFamily="2" charset="-122"/>
                </a:defRPr>
              </a:lvl3pPr>
              <a:lvl4pPr marL="1600200" indent="-228600">
                <a:defRPr>
                  <a:latin typeface="Calibri" panose="020F0502020204030204" charset="0"/>
                  <a:ea typeface="宋体" panose="02010600030101010101" pitchFamily="2" charset="-122"/>
                </a:defRPr>
              </a:lvl4pPr>
              <a:lvl5pPr marL="2057400" indent="-228600">
                <a:defRPr>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charset="0"/>
                  <a:ea typeface="宋体" panose="02010600030101010101" pitchFamily="2" charset="-122"/>
                </a:defRPr>
              </a:lvl9pPr>
            </a:lstStyle>
            <a:p>
              <a:r>
                <a:rPr lang="zh-CN" altLang="en-US" sz="2000" dirty="0">
                  <a:solidFill>
                    <a:srgbClr val="0067E1"/>
                  </a:solidFill>
                  <a:latin typeface="Alibaba PuHuiTi B" pitchFamily="18" charset="-122"/>
                  <a:ea typeface="Alibaba PuHuiTi B" pitchFamily="18" charset="-122"/>
                  <a:cs typeface="Alibaba PuHuiTi B" pitchFamily="18" charset="-122"/>
                </a:rPr>
                <a:t>案例</a:t>
              </a:r>
              <a:endParaRPr lang="zh-CN" altLang="en-US" sz="2000" dirty="0">
                <a:solidFill>
                  <a:srgbClr val="0067E1"/>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736" y="1016160"/>
            <a:ext cx="9215430" cy="517190"/>
          </a:xfrm>
          <a:prstGeom prst="rect">
            <a:avLst/>
          </a:prstGeom>
        </p:spPr>
        <p:txBody>
          <a:bodyPr anchor="ctr" anchorCtr="0"/>
          <a:lstStyle>
            <a:lvl1pPr marL="0" indent="0">
              <a:buNone/>
              <a:defRPr lang="zh-CN" altLang="en-US" sz="2400" kern="1200" dirty="0">
                <a:solidFill>
                  <a:srgbClr val="0067E1"/>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736" y="1656000"/>
            <a:ext cx="92154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973" y="234029"/>
            <a:ext cx="8772163"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411" y="968974"/>
            <a:ext cx="1228636" cy="528956"/>
            <a:chOff x="852891" y="1026849"/>
            <a:chExt cx="1228476" cy="528956"/>
          </a:xfrm>
        </p:grpSpPr>
        <p:sp>
          <p:nvSpPr>
            <p:cNvPr id="7" name="矩形 6"/>
            <p:cNvSpPr/>
            <p:nvPr/>
          </p:nvSpPr>
          <p:spPr>
            <a:xfrm>
              <a:off x="1047050" y="1144435"/>
              <a:ext cx="1000826" cy="376390"/>
            </a:xfrm>
            <a:prstGeom prst="rect">
              <a:avLst/>
            </a:prstGeom>
            <a:noFill/>
            <a:ln w="12700">
              <a:solidFill>
                <a:srgbClr val="006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006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charset="0"/>
                  <a:ea typeface="宋体" panose="02010600030101010101" pitchFamily="2" charset="-122"/>
                </a:defRPr>
              </a:lvl2pPr>
              <a:lvl3pPr marL="1143000" indent="-228600">
                <a:defRPr>
                  <a:latin typeface="Calibri" panose="020F0502020204030204" charset="0"/>
                  <a:ea typeface="宋体" panose="02010600030101010101" pitchFamily="2" charset="-122"/>
                </a:defRPr>
              </a:lvl3pPr>
              <a:lvl4pPr marL="1600200" indent="-228600">
                <a:defRPr>
                  <a:latin typeface="Calibri" panose="020F0502020204030204" charset="0"/>
                  <a:ea typeface="宋体" panose="02010600030101010101" pitchFamily="2" charset="-122"/>
                </a:defRPr>
              </a:lvl4pPr>
              <a:lvl5pPr marL="2057400" indent="-228600">
                <a:defRPr>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charset="0"/>
                  <a:ea typeface="宋体" panose="02010600030101010101" pitchFamily="2" charset="-122"/>
                </a:defRPr>
              </a:lvl9pPr>
            </a:lstStyle>
            <a:p>
              <a:r>
                <a:rPr lang="zh-CN" altLang="en-US" sz="2000" dirty="0">
                  <a:solidFill>
                    <a:srgbClr val="0067E1"/>
                  </a:solidFill>
                  <a:latin typeface="Alibaba PuHuiTi B" pitchFamily="18" charset="-122"/>
                  <a:ea typeface="Alibaba PuHuiTi B" pitchFamily="18" charset="-122"/>
                  <a:cs typeface="Alibaba PuHuiTi B" pitchFamily="18" charset="-122"/>
                </a:rPr>
                <a:t>练习</a:t>
              </a:r>
              <a:endParaRPr lang="zh-CN" altLang="en-US" sz="2000" dirty="0">
                <a:solidFill>
                  <a:srgbClr val="0067E1"/>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736" y="1016160"/>
            <a:ext cx="9215430" cy="517190"/>
          </a:xfrm>
          <a:prstGeom prst="rect">
            <a:avLst/>
          </a:prstGeom>
        </p:spPr>
        <p:txBody>
          <a:bodyPr anchor="ctr" anchorCtr="0"/>
          <a:lstStyle>
            <a:lvl1pPr marL="0" indent="0">
              <a:buNone/>
              <a:defRPr lang="zh-CN" altLang="en-US" sz="2400" kern="1200" dirty="0">
                <a:solidFill>
                  <a:srgbClr val="0067E1"/>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736" y="1656000"/>
            <a:ext cx="92154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思考">
    <p:spTree>
      <p:nvGrpSpPr>
        <p:cNvPr id="1" name=""/>
        <p:cNvGrpSpPr/>
        <p:nvPr/>
      </p:nvGrpSpPr>
      <p:grpSpPr>
        <a:xfrm>
          <a:off x="0" y="0"/>
          <a:ext cx="0" cy="0"/>
          <a:chOff x="0" y="0"/>
          <a:chExt cx="0" cy="0"/>
        </a:xfrm>
      </p:grpSpPr>
      <p:sp>
        <p:nvSpPr>
          <p:cNvPr id="28" name="六边形 27"/>
          <p:cNvSpPr/>
          <p:nvPr userDrawn="1"/>
        </p:nvSpPr>
        <p:spPr>
          <a:xfrm rot="5400000">
            <a:off x="941558" y="3611950"/>
            <a:ext cx="1225219" cy="1056361"/>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342" y="2632429"/>
            <a:ext cx="1944550" cy="1676554"/>
          </a:xfrm>
          <a:prstGeom prst="hexagon">
            <a:avLst/>
          </a:prstGeom>
          <a:solidFill>
            <a:schemeClr val="bg1"/>
          </a:solidFill>
          <a:ln w="114300">
            <a:solidFill>
              <a:srgbClr val="006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7252" y="1436556"/>
            <a:ext cx="576128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641" y="2987770"/>
            <a:ext cx="1567746"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973" y="234029"/>
            <a:ext cx="8772163"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540" y="2254172"/>
            <a:ext cx="566610" cy="488521"/>
          </a:xfrm>
          <a:prstGeom prst="hexagon">
            <a:avLst/>
          </a:prstGeom>
          <a:solidFill>
            <a:srgbClr val="0067E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532" y="4231519"/>
            <a:ext cx="298934" cy="257736"/>
          </a:xfrm>
          <a:prstGeom prst="hexagon">
            <a:avLst/>
          </a:prstGeom>
          <a:solidFill>
            <a:srgbClr val="DE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987" y="4490334"/>
            <a:ext cx="566612" cy="488523"/>
          </a:xfrm>
          <a:prstGeom prst="hexagon">
            <a:avLst/>
          </a:prstGeom>
          <a:noFill/>
          <a:ln w="19050">
            <a:solidFill>
              <a:srgbClr val="DE00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852" y="1820103"/>
            <a:ext cx="854974" cy="737143"/>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总结">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7252" y="1463040"/>
            <a:ext cx="576128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6065"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973" y="1928703"/>
            <a:ext cx="3587816"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rgbClr val="DE001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006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DE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973" y="234029"/>
            <a:ext cx="8772163"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课程小结">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7252" y="1463040"/>
            <a:ext cx="576128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6065"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821108" y="2270979"/>
            <a:ext cx="3512686" cy="2883000"/>
            <a:chOff x="974255" y="2588572"/>
            <a:chExt cx="3512229" cy="2883000"/>
          </a:xfrm>
        </p:grpSpPr>
        <p:sp>
          <p:nvSpPr>
            <p:cNvPr id="12" name="椭圆 11"/>
            <p:cNvSpPr/>
            <p:nvPr userDrawn="1"/>
          </p:nvSpPr>
          <p:spPr>
            <a:xfrm>
              <a:off x="3372155" y="4718547"/>
              <a:ext cx="753025" cy="753025"/>
            </a:xfrm>
            <a:prstGeom prst="ellipse">
              <a:avLst/>
            </a:prstGeom>
            <a:noFill/>
            <a:ln w="12700">
              <a:solidFill>
                <a:srgbClr val="DE001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211929" y="4106554"/>
              <a:ext cx="592684" cy="592684"/>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p:cNvSpPr/>
            <p:nvPr userDrawn="1"/>
          </p:nvSpPr>
          <p:spPr>
            <a:xfrm>
              <a:off x="974255" y="2692113"/>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556915" y="2830523"/>
              <a:ext cx="2097063" cy="2065246"/>
            </a:xfrm>
            <a:prstGeom prst="ellipse">
              <a:avLst/>
            </a:prstGeom>
            <a:solidFill>
              <a:schemeClr val="bg1"/>
            </a:solidFill>
            <a:ln w="114300">
              <a:solidFill>
                <a:srgbClr val="006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3682146" y="2588572"/>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467561" y="2778561"/>
              <a:ext cx="314325" cy="314325"/>
            </a:xfrm>
            <a:prstGeom prst="ellipse">
              <a:avLst/>
            </a:prstGeom>
            <a:solidFill>
              <a:srgbClr val="DE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04613" y="3323396"/>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课程小结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973" y="234029"/>
            <a:ext cx="8772163"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endParaRPr kumimoji="1" lang="zh-CN" altLang="en-US" dirty="0"/>
          </a:p>
        </p:txBody>
      </p:sp>
      <p:sp>
        <p:nvSpPr>
          <p:cNvPr id="3"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937" y="3089666"/>
            <a:ext cx="936368" cy="936490"/>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549" y="4032772"/>
            <a:ext cx="643144" cy="643228"/>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6131" y="2140615"/>
            <a:ext cx="219635" cy="219664"/>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547" y="4247831"/>
            <a:ext cx="494750" cy="494814"/>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693" y="2161689"/>
            <a:ext cx="361655" cy="361702"/>
          </a:xfrm>
          <a:prstGeom prst="rect">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6001" y="2537630"/>
            <a:ext cx="1828800" cy="1829038"/>
          </a:xfrm>
          <a:prstGeom prst="rect">
            <a:avLst/>
          </a:prstGeom>
          <a:solidFill>
            <a:schemeClr val="bg1"/>
          </a:solidFill>
          <a:ln w="114300">
            <a:solidFill>
              <a:srgbClr val="006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7252" y="1371600"/>
            <a:ext cx="576128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973" y="234029"/>
            <a:ext cx="8772163"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446" y="2679748"/>
            <a:ext cx="1567746"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4000" y="2466424"/>
            <a:ext cx="263657" cy="263691"/>
          </a:xfrm>
          <a:prstGeom prst="rect">
            <a:avLst/>
          </a:prstGeom>
          <a:solidFill>
            <a:srgbClr val="DE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演示">
    <p:spTree>
      <p:nvGrpSpPr>
        <p:cNvPr id="1" name=""/>
        <p:cNvGrpSpPr/>
        <p:nvPr/>
      </p:nvGrpSpPr>
      <p:grpSpPr>
        <a:xfrm>
          <a:off x="0" y="0"/>
          <a:ext cx="0" cy="0"/>
          <a:chOff x="0" y="0"/>
          <a:chExt cx="0" cy="0"/>
        </a:xfrm>
      </p:grpSpPr>
      <p:sp>
        <p:nvSpPr>
          <p:cNvPr id="17" name="圆角矩形 16"/>
          <p:cNvSpPr/>
          <p:nvPr userDrawn="1"/>
        </p:nvSpPr>
        <p:spPr>
          <a:xfrm rot="2700000">
            <a:off x="3512027" y="3583953"/>
            <a:ext cx="515265" cy="515332"/>
          </a:xfrm>
          <a:prstGeom prst="roundRect">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圆角矩形 14"/>
          <p:cNvSpPr/>
          <p:nvPr userDrawn="1"/>
        </p:nvSpPr>
        <p:spPr>
          <a:xfrm rot="2700000">
            <a:off x="1758954" y="4003292"/>
            <a:ext cx="695926" cy="696017"/>
          </a:xfrm>
          <a:prstGeom prst="round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 name="圆角矩形 3"/>
          <p:cNvSpPr/>
          <p:nvPr userDrawn="1"/>
        </p:nvSpPr>
        <p:spPr>
          <a:xfrm rot="2700000">
            <a:off x="1780139" y="2463550"/>
            <a:ext cx="1913638" cy="1913887"/>
          </a:xfrm>
          <a:prstGeom prst="roundRect">
            <a:avLst/>
          </a:prstGeom>
          <a:solidFill>
            <a:schemeClr val="bg1"/>
          </a:solidFill>
          <a:ln w="114300">
            <a:solidFill>
              <a:srgbClr val="006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7252" y="1371600"/>
            <a:ext cx="576128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973" y="234029"/>
            <a:ext cx="8772163"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446" y="2679748"/>
            <a:ext cx="1567746"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演示</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6" name="圆角矩形 15"/>
          <p:cNvSpPr/>
          <p:nvPr userDrawn="1"/>
        </p:nvSpPr>
        <p:spPr>
          <a:xfrm rot="2700000">
            <a:off x="1336828" y="2080265"/>
            <a:ext cx="515265" cy="515332"/>
          </a:xfrm>
          <a:prstGeom prst="round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圆角矩形 17"/>
          <p:cNvSpPr/>
          <p:nvPr userDrawn="1"/>
        </p:nvSpPr>
        <p:spPr>
          <a:xfrm rot="2700000">
            <a:off x="963233" y="3948300"/>
            <a:ext cx="515265" cy="515332"/>
          </a:xfrm>
          <a:prstGeom prst="round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9" name="圆角矩形 18"/>
          <p:cNvSpPr/>
          <p:nvPr userDrawn="1"/>
        </p:nvSpPr>
        <p:spPr>
          <a:xfrm rot="2700000">
            <a:off x="3237751" y="4752068"/>
            <a:ext cx="391216" cy="391267"/>
          </a:xfrm>
          <a:prstGeom prst="roundRect">
            <a:avLst/>
          </a:prstGeom>
          <a:solidFill>
            <a:srgbClr val="DE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圆角矩形 19"/>
          <p:cNvSpPr/>
          <p:nvPr userDrawn="1"/>
        </p:nvSpPr>
        <p:spPr>
          <a:xfrm rot="2700000">
            <a:off x="3739445" y="2597292"/>
            <a:ext cx="302530" cy="302569"/>
          </a:xfrm>
          <a:prstGeom prst="round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昨日复习">
    <p:spTree>
      <p:nvGrpSpPr>
        <p:cNvPr id="1" name=""/>
        <p:cNvGrpSpPr/>
        <p:nvPr/>
      </p:nvGrpSpPr>
      <p:grpSpPr>
        <a:xfrm>
          <a:off x="0" y="0"/>
          <a:ext cx="0" cy="0"/>
          <a:chOff x="0" y="0"/>
          <a:chExt cx="0" cy="0"/>
        </a:xfrm>
      </p:grpSpPr>
      <p:sp>
        <p:nvSpPr>
          <p:cNvPr id="14" name="泪珠形 13"/>
          <p:cNvSpPr/>
          <p:nvPr userDrawn="1"/>
        </p:nvSpPr>
        <p:spPr>
          <a:xfrm>
            <a:off x="1014076" y="3264492"/>
            <a:ext cx="1399183"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泪珠形 1"/>
          <p:cNvSpPr/>
          <p:nvPr userDrawn="1"/>
        </p:nvSpPr>
        <p:spPr>
          <a:xfrm>
            <a:off x="1645577" y="2434299"/>
            <a:ext cx="2018213" cy="2017950"/>
          </a:xfrm>
          <a:prstGeom prst="teardrop">
            <a:avLst/>
          </a:prstGeom>
          <a:solidFill>
            <a:schemeClr val="bg1"/>
          </a:solidFill>
          <a:ln w="114300">
            <a:solidFill>
              <a:srgbClr val="006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7252" y="1371600"/>
            <a:ext cx="576128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973" y="234029"/>
            <a:ext cx="8772163"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446" y="2679748"/>
            <a:ext cx="1567746"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昨日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复习</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泪珠形 12"/>
          <p:cNvSpPr/>
          <p:nvPr userDrawn="1"/>
        </p:nvSpPr>
        <p:spPr>
          <a:xfrm>
            <a:off x="3663790" y="4089233"/>
            <a:ext cx="439981" cy="439924"/>
          </a:xfrm>
          <a:prstGeom prst="teardrop">
            <a:avLst/>
          </a:prstGeom>
          <a:solidFill>
            <a:srgbClr val="DE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泪珠形 15"/>
          <p:cNvSpPr/>
          <p:nvPr userDrawn="1"/>
        </p:nvSpPr>
        <p:spPr>
          <a:xfrm>
            <a:off x="2152768" y="2051118"/>
            <a:ext cx="260491"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泪珠形 14"/>
          <p:cNvSpPr/>
          <p:nvPr userDrawn="1"/>
        </p:nvSpPr>
        <p:spPr>
          <a:xfrm>
            <a:off x="845106" y="3381144"/>
            <a:ext cx="562283"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20012" y="1006476"/>
            <a:ext cx="5974539"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endParaRPr kumimoji="1" lang="zh-CN" altLang="en-US" dirty="0"/>
          </a:p>
          <a:p>
            <a:pPr lvl="0"/>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7593" y="1087756"/>
            <a:ext cx="629970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727" y="2398078"/>
            <a:ext cx="6726796"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727" y="3069273"/>
            <a:ext cx="5466792"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endParaRPr kumimoji="1" lang="zh-CN" altLang="en-US" dirty="0"/>
          </a:p>
        </p:txBody>
      </p:sp>
      <p:sp>
        <p:nvSpPr>
          <p:cNvPr id="17" name="文本占位符 13"/>
          <p:cNvSpPr>
            <a:spLocks noGrp="1"/>
          </p:cNvSpPr>
          <p:nvPr>
            <p:ph type="body" sz="quarter" idx="11" hasCustomPrompt="1"/>
          </p:nvPr>
        </p:nvSpPr>
        <p:spPr>
          <a:xfrm>
            <a:off x="3882261" y="2468880"/>
            <a:ext cx="1127272"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3081" y="2766219"/>
            <a:ext cx="6655667"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endParaRPr kumimoji="1" lang="zh-CN" altLang="en-US" dirty="0"/>
          </a:p>
        </p:txBody>
      </p:sp>
      <p:sp>
        <p:nvSpPr>
          <p:cNvPr id="14" name="文本占位符 13"/>
          <p:cNvSpPr>
            <a:spLocks noGrp="1"/>
          </p:cNvSpPr>
          <p:nvPr>
            <p:ph type="body" sz="quarter" idx="10" hasCustomPrompt="1"/>
          </p:nvPr>
        </p:nvSpPr>
        <p:spPr>
          <a:xfrm>
            <a:off x="3882261" y="2468880"/>
            <a:ext cx="1127272"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973" y="234029"/>
            <a:ext cx="8772163"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0" name="文本占位符 9"/>
          <p:cNvSpPr>
            <a:spLocks noGrp="1"/>
          </p:cNvSpPr>
          <p:nvPr>
            <p:ph type="body" sz="quarter" idx="10" hasCustomPrompt="1"/>
          </p:nvPr>
        </p:nvSpPr>
        <p:spPr>
          <a:xfrm>
            <a:off x="710972" y="940081"/>
            <a:ext cx="10700194"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972" y="1656000"/>
            <a:ext cx="10700194"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974" y="1646134"/>
            <a:ext cx="107509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973" y="244189"/>
            <a:ext cx="8772163"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973" y="940081"/>
            <a:ext cx="107509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972" y="1646134"/>
            <a:ext cx="10720516"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973" y="234029"/>
            <a:ext cx="8772163"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974" y="940081"/>
            <a:ext cx="1072051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8" Type="http://schemas.openxmlformats.org/officeDocument/2006/relationships/theme" Target="../theme/theme6.xml"/><Relationship Id="rId17" Type="http://schemas.openxmlformats.org/officeDocument/2006/relationships/image" Target="../media/image4.png"/><Relationship Id="rId16" Type="http://schemas.openxmlformats.org/officeDocument/2006/relationships/slideLayout" Target="../slideLayouts/slideLayout22.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5.png"/><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 name="六边形 29"/>
          <p:cNvSpPr/>
          <p:nvPr userDrawn="1"/>
        </p:nvSpPr>
        <p:spPr>
          <a:xfrm rot="5400000">
            <a:off x="8673564" y="-244308"/>
            <a:ext cx="1034350" cy="1136797"/>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006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p:cNvSpPr/>
          <p:nvPr userDrawn="1"/>
        </p:nvSpPr>
        <p:spPr>
          <a:xfrm rot="5400000">
            <a:off x="9522352" y="753859"/>
            <a:ext cx="523072" cy="450984"/>
          </a:xfrm>
          <a:prstGeom prst="hexagon">
            <a:avLst/>
          </a:prstGeom>
          <a:solidFill>
            <a:srgbClr val="3F3F3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p:cNvSpPr/>
          <p:nvPr userDrawn="1"/>
        </p:nvSpPr>
        <p:spPr>
          <a:xfrm rot="5400000">
            <a:off x="8029024" y="996928"/>
            <a:ext cx="523072" cy="450984"/>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p:cNvSpPr/>
          <p:nvPr userDrawn="1"/>
        </p:nvSpPr>
        <p:spPr>
          <a:xfrm rot="5400000">
            <a:off x="10288930" y="140883"/>
            <a:ext cx="196767" cy="169649"/>
          </a:xfrm>
          <a:prstGeom prst="hexagon">
            <a:avLst/>
          </a:prstGeom>
          <a:solidFill>
            <a:srgbClr val="DE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p:cNvSpPr/>
          <p:nvPr userDrawn="1"/>
        </p:nvSpPr>
        <p:spPr>
          <a:xfrm rot="5400000">
            <a:off x="3685257" y="893647"/>
            <a:ext cx="886529" cy="764350"/>
          </a:xfrm>
          <a:prstGeom prst="hexagon">
            <a:avLst/>
          </a:prstGeom>
          <a:noFill/>
          <a:ln w="9525">
            <a:solidFill>
              <a:srgbClr val="006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p:cNvSpPr/>
          <p:nvPr userDrawn="1"/>
        </p:nvSpPr>
        <p:spPr>
          <a:xfrm rot="5400000">
            <a:off x="11267738" y="1225105"/>
            <a:ext cx="206955" cy="178433"/>
          </a:xfrm>
          <a:prstGeom prst="hexagon">
            <a:avLst/>
          </a:prstGeom>
          <a:noFill/>
          <a:ln w="9525">
            <a:solidFill>
              <a:srgbClr val="006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36" name="六边形 35"/>
          <p:cNvSpPr/>
          <p:nvPr userDrawn="1"/>
        </p:nvSpPr>
        <p:spPr>
          <a:xfrm rot="5400000">
            <a:off x="918624" y="676489"/>
            <a:ext cx="206955" cy="178433"/>
          </a:xfrm>
          <a:prstGeom prst="hexagon">
            <a:avLst/>
          </a:prstGeom>
          <a:solidFill>
            <a:srgbClr val="0067E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p:cNvSpPr/>
          <p:nvPr userDrawn="1"/>
        </p:nvSpPr>
        <p:spPr>
          <a:xfrm rot="5400000">
            <a:off x="4565535" y="775572"/>
            <a:ext cx="369001" cy="318146"/>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userDrawn="1"/>
        </p:nvCxnSpPr>
        <p:spPr>
          <a:xfrm>
            <a:off x="9998516" y="1131213"/>
            <a:ext cx="647173"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userDrawn="1"/>
        </p:nvCxnSpPr>
        <p:spPr>
          <a:xfrm>
            <a:off x="3898924" y="466241"/>
            <a:ext cx="69203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图片 3" descr="图形用户界面, 文本&#10;&#10;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61327" y="5656882"/>
            <a:ext cx="3270934" cy="69585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10891670" y="6786000"/>
            <a:ext cx="1301919" cy="72000"/>
          </a:xfrm>
          <a:prstGeom prst="rect">
            <a:avLst/>
          </a:prstGeom>
          <a:solidFill>
            <a:srgbClr val="DE001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9693" cy="72000"/>
          </a:xfrm>
          <a:prstGeom prst="rect">
            <a:avLst/>
          </a:prstGeom>
          <a:solidFill>
            <a:srgbClr val="0067E1"/>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grpSp>
        <p:nvGrpSpPr>
          <p:cNvPr id="5" name="组合 4"/>
          <p:cNvGrpSpPr/>
          <p:nvPr userDrawn="1"/>
        </p:nvGrpSpPr>
        <p:grpSpPr>
          <a:xfrm>
            <a:off x="2126872" y="2260318"/>
            <a:ext cx="2281241" cy="1168683"/>
            <a:chOff x="1984355" y="1223746"/>
            <a:chExt cx="2280944" cy="1168683"/>
          </a:xfrm>
        </p:grpSpPr>
        <p:sp>
          <p:nvSpPr>
            <p:cNvPr id="20" name="文本框 1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p:cNvSpPr/>
            <p:nvPr/>
          </p:nvSpPr>
          <p:spPr>
            <a:xfrm rot="5400000">
              <a:off x="2142134" y="1404577"/>
              <a:ext cx="437322" cy="377002"/>
            </a:xfrm>
            <a:prstGeom prst="hexagon">
              <a:avLst/>
            </a:prstGeom>
            <a:solidFill>
              <a:srgbClr val="006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p:cNvSpPr/>
            <p:nvPr/>
          </p:nvSpPr>
          <p:spPr>
            <a:xfrm rot="5400000">
              <a:off x="2037082" y="1610051"/>
              <a:ext cx="246109" cy="212163"/>
            </a:xfrm>
            <a:prstGeom prst="hexagon">
              <a:avLst/>
            </a:prstGeom>
            <a:solidFill>
              <a:srgbClr val="DE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 bg1="lt1" tx1="dk1" bg2="lt2" tx2="dk2" accent1="accent1" accent2="accent2" accent3="accent3" accent4="accent4" accent5="accent5" accent6="accent6" hlink="hlink" folHlink="folHlink"/>
  <p:sldLayoutIdLst>
    <p:sldLayoutId id="2147483652"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197" y="2458685"/>
            <a:ext cx="474535" cy="474473"/>
          </a:xfrm>
          <a:prstGeom prst="ellipse">
            <a:avLst/>
          </a:prstGeom>
          <a:solidFill>
            <a:srgbClr val="006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1670" y="6786000"/>
            <a:ext cx="1301919" cy="72000"/>
          </a:xfrm>
          <a:prstGeom prst="rect">
            <a:avLst/>
          </a:prstGeom>
          <a:solidFill>
            <a:srgbClr val="DE001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9693" cy="72000"/>
          </a:xfrm>
          <a:prstGeom prst="rect">
            <a:avLst/>
          </a:prstGeom>
          <a:solidFill>
            <a:srgbClr val="0067E1"/>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3065" y="2333175"/>
            <a:ext cx="23073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3083" y="2983479"/>
            <a:ext cx="3874229"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8274" y="2336717"/>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9242" y="2491361"/>
            <a:ext cx="406443" cy="406390"/>
          </a:xfrm>
          <a:prstGeom prst="rect">
            <a:avLst/>
          </a:prstGeom>
        </p:spPr>
      </p:pic>
    </p:spTree>
  </p:cSld>
  <p:clrMap bg1="lt1" tx1="dk1" bg2="lt2" tx2="dk2" accent1="accent1" accent2="accent2" accent3="accent3" accent4="accent4" accent5="accent5" accent6="accent6" hlink="hlink" folHlink="folHlink"/>
  <p:sldLayoutIdLst>
    <p:sldLayoutId id="2147483654"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80412" y="2429388"/>
            <a:ext cx="1318512" cy="1136797"/>
          </a:xfrm>
          <a:prstGeom prst="hexagon">
            <a:avLst/>
          </a:prstGeom>
          <a:solidFill>
            <a:srgbClr val="006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529" y="3257369"/>
            <a:ext cx="429253" cy="370094"/>
          </a:xfrm>
          <a:prstGeom prst="hexagon">
            <a:avLst/>
          </a:prstGeom>
          <a:solidFill>
            <a:srgbClr val="DE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80412" y="2429388"/>
            <a:ext cx="1318512" cy="1136797"/>
          </a:xfrm>
          <a:prstGeom prst="hexagon">
            <a:avLst/>
          </a:prstGeom>
          <a:solidFill>
            <a:srgbClr val="006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529" y="3257369"/>
            <a:ext cx="429253" cy="370094"/>
          </a:xfrm>
          <a:prstGeom prst="hexagon">
            <a:avLst/>
          </a:prstGeom>
          <a:solidFill>
            <a:srgbClr val="DE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1670" y="6786000"/>
            <a:ext cx="1301919" cy="72000"/>
          </a:xfrm>
          <a:prstGeom prst="rect">
            <a:avLst/>
          </a:prstGeom>
          <a:solidFill>
            <a:srgbClr val="DE001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9693" cy="72000"/>
          </a:xfrm>
          <a:prstGeom prst="rect">
            <a:avLst/>
          </a:prstGeom>
          <a:solidFill>
            <a:srgbClr val="0067E1"/>
          </a:solidFill>
          <a:ln>
            <a:noFill/>
          </a:ln>
        </p:spPr>
        <p:txBody>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43" y="763880"/>
            <a:ext cx="11546305"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619"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006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5" name="图片 4" descr="文本, 徽标&#10;&#10;描述已自动生成"/>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439852" y="150227"/>
            <a:ext cx="1636621" cy="613653"/>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图片 2" descr="徽标, 公司名称&#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63420" y="2077550"/>
            <a:ext cx="2466749" cy="2010139"/>
          </a:xfrm>
          <a:prstGeom prst="rect">
            <a:avLst/>
          </a:prstGeom>
        </p:spPr>
      </p:pic>
    </p:spTree>
  </p:cSld>
  <p:clrMap bg1="lt1" tx1="dk1" bg2="lt2" tx2="dk2" accent1="accent1" accent2="accent2" accent3="accent3" accent4="accent4" accent5="accent5" accent6="accent6" hlink="hlink" folHlink="folHlink"/>
  <p:sldLayoutIdLst>
    <p:sldLayoutId id="2147483677"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Box 3"/>
          <p:cNvSpPr txBox="1">
            <a:spLocks noChangeArrowheads="1"/>
          </p:cNvSpPr>
          <p:nvPr/>
        </p:nvSpPr>
        <p:spPr bwMode="auto">
          <a:xfrm>
            <a:off x="4272185" y="2808674"/>
            <a:ext cx="35702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6600" b="1" dirty="0">
                <a:solidFill>
                  <a:srgbClr val="262626"/>
                </a:solidFill>
                <a:latin typeface="微软雅黑" panose="020B0503020204020204" pitchFamily="34" charset="-122"/>
                <a:ea typeface="微软雅黑" panose="020B0503020204020204" pitchFamily="34" charset="-122"/>
              </a:rPr>
              <a:t>网络编程</a:t>
            </a:r>
            <a:endParaRPr lang="zh-CN" altLang="en-US" sz="6600" b="1"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IP</a:t>
            </a:r>
            <a:r>
              <a:rPr kumimoji="1" lang="zh-CN" altLang="en-US" dirty="0"/>
              <a:t>地址的介绍</a:t>
            </a:r>
            <a:endParaRPr kumimoji="1" lang="zh-CN" altLang="en-US" dirty="0"/>
          </a:p>
        </p:txBody>
      </p:sp>
      <p:sp>
        <p:nvSpPr>
          <p:cNvPr id="3" name="文本占位符 2"/>
          <p:cNvSpPr>
            <a:spLocks noGrp="1"/>
          </p:cNvSpPr>
          <p:nvPr>
            <p:ph type="body" sz="quarter" idx="10"/>
          </p:nvPr>
        </p:nvSpPr>
        <p:spPr/>
        <p:txBody>
          <a:bodyPr/>
          <a:lstStyle/>
          <a:p>
            <a:r>
              <a:rPr lang="zh-CN" altLang="en-US" dirty="0">
                <a:solidFill>
                  <a:srgbClr val="404040"/>
                </a:solidFill>
                <a:latin typeface="微软雅黑" panose="020B0503020204020204" pitchFamily="34" charset="-122"/>
                <a:ea typeface="微软雅黑" panose="020B0503020204020204" pitchFamily="34" charset="-122"/>
              </a:rPr>
              <a:t>查看</a:t>
            </a:r>
            <a:r>
              <a:rPr lang="en-US" altLang="zh-CN" dirty="0">
                <a:solidFill>
                  <a:srgbClr val="404040"/>
                </a:solidFill>
                <a:latin typeface="微软雅黑" panose="020B0503020204020204" pitchFamily="34" charset="-122"/>
                <a:ea typeface="微软雅黑" panose="020B0503020204020204" pitchFamily="34" charset="-122"/>
              </a:rPr>
              <a:t>IP</a:t>
            </a:r>
            <a:r>
              <a:rPr lang="zh-CN" altLang="en-US" dirty="0">
                <a:solidFill>
                  <a:srgbClr val="404040"/>
                </a:solidFill>
                <a:latin typeface="微软雅黑" panose="020B0503020204020204" pitchFamily="34" charset="-122"/>
                <a:ea typeface="微软雅黑" panose="020B0503020204020204" pitchFamily="34" charset="-122"/>
              </a:rPr>
              <a:t>地址的命令</a:t>
            </a:r>
            <a:endParaRPr lang="zh-CN" altLang="en-US" dirty="0"/>
          </a:p>
        </p:txBody>
      </p:sp>
      <p:sp>
        <p:nvSpPr>
          <p:cNvPr id="4" name="文本占位符 3"/>
          <p:cNvSpPr>
            <a:spLocks noGrp="1"/>
          </p:cNvSpPr>
          <p:nvPr>
            <p:ph type="body" sz="quarter" idx="11"/>
          </p:nvPr>
        </p:nvSpPr>
        <p:spPr>
          <a:xfrm>
            <a:off x="768202" y="1646133"/>
            <a:ext cx="10700194" cy="4219575"/>
          </a:xfrm>
        </p:spPr>
        <p:txBody>
          <a:bodyPr/>
          <a:lstStyle/>
          <a:p>
            <a:r>
              <a:rPr lang="zh-CN" altLang="en-US" dirty="0">
                <a:solidFill>
                  <a:srgbClr val="262626"/>
                </a:solidFill>
                <a:latin typeface="微软雅黑" panose="020B0503020204020204" pitchFamily="34" charset="-122"/>
                <a:ea typeface="微软雅黑" panose="020B0503020204020204" pitchFamily="34" charset="-122"/>
              </a:rPr>
              <a:t>查看网卡信息：</a:t>
            </a:r>
            <a:r>
              <a:rPr lang="en-US" altLang="zh-CN" b="1" dirty="0" err="1">
                <a:solidFill>
                  <a:srgbClr val="C00000"/>
                </a:solidFill>
                <a:latin typeface="微软雅黑" panose="020B0503020204020204" pitchFamily="34" charset="-122"/>
                <a:ea typeface="微软雅黑" panose="020B0503020204020204" pitchFamily="34" charset="-122"/>
              </a:rPr>
              <a:t>ifconfig</a:t>
            </a:r>
            <a:endParaRPr lang="en-US" altLang="zh-CN" b="1" dirty="0">
              <a:solidFill>
                <a:srgbClr val="C00000"/>
              </a:solidFill>
              <a:latin typeface="微软雅黑" panose="020B0503020204020204" pitchFamily="34" charset="-122"/>
              <a:ea typeface="微软雅黑" panose="020B0503020204020204" pitchFamily="34" charset="-122"/>
            </a:endParaRPr>
          </a:p>
          <a:p>
            <a:r>
              <a:rPr lang="zh-CN" altLang="en-US" dirty="0">
                <a:solidFill>
                  <a:srgbClr val="262626"/>
                </a:solidFill>
                <a:latin typeface="微软雅黑" panose="020B0503020204020204" pitchFamily="34" charset="-122"/>
                <a:ea typeface="微软雅黑" panose="020B0503020204020204" pitchFamily="34" charset="-122"/>
              </a:rPr>
              <a:t>检查网络： </a:t>
            </a:r>
            <a:r>
              <a:rPr lang="en-US" altLang="zh-CN" b="1" dirty="0">
                <a:solidFill>
                  <a:srgbClr val="C00000"/>
                </a:solidFill>
                <a:latin typeface="微软雅黑" panose="020B0503020204020204" pitchFamily="34" charset="-122"/>
                <a:ea typeface="微软雅黑" panose="020B0503020204020204" pitchFamily="34" charset="-122"/>
              </a:rPr>
              <a:t>ping</a:t>
            </a:r>
            <a:endParaRPr lang="en-US" altLang="zh-CN" b="1" dirty="0">
              <a:solidFill>
                <a:srgbClr val="C00000"/>
              </a:solidFill>
              <a:latin typeface="微软雅黑" panose="020B0503020204020204" pitchFamily="34" charset="-122"/>
              <a:ea typeface="微软雅黑" panose="020B0503020204020204" pitchFamily="34" charset="-122"/>
            </a:endParaRPr>
          </a:p>
          <a:p>
            <a:endParaRPr lang="en-US" altLang="zh-CN" dirty="0">
              <a:solidFill>
                <a:srgbClr val="262626"/>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768202" y="3068960"/>
          <a:ext cx="6925394" cy="2009378"/>
        </p:xfrm>
        <a:graphic>
          <a:graphicData uri="http://schemas.openxmlformats.org/drawingml/2006/table">
            <a:tbl>
              <a:tblPr/>
              <a:tblGrid>
                <a:gridCol w="2013398"/>
                <a:gridCol w="4911996"/>
              </a:tblGrid>
              <a:tr h="738354">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600" b="1" i="0" u="none" strike="noStrike" cap="none" normalizeH="0" baseline="0" dirty="0">
                          <a:ln>
                            <a:noFill/>
                          </a:ln>
                          <a:solidFill>
                            <a:srgbClr val="FFFFFF"/>
                          </a:solidFill>
                          <a:effectLst/>
                          <a:latin typeface="Alibaba PuHuiTi" pitchFamily="18" charset="-122"/>
                          <a:ea typeface="Alibaba PuHuiTi" pitchFamily="18" charset="-122"/>
                          <a:cs typeface="Alibaba PuHuiTi" pitchFamily="18" charset="-122"/>
                        </a:rPr>
                        <a:t>命令名</a:t>
                      </a:r>
                      <a:endParaRPr kumimoji="0" lang="zh-CN" altLang="en-US" sz="1600" b="1" i="0" u="none" strike="noStrike" cap="none" normalizeH="0" baseline="0" dirty="0">
                        <a:ln>
                          <a:noFill/>
                        </a:ln>
                        <a:solidFill>
                          <a:srgbClr val="FFFFFF"/>
                        </a:solidFill>
                        <a:effectLst/>
                        <a:latin typeface="Alibaba PuHuiTi" pitchFamily="18" charset="-122"/>
                        <a:ea typeface="Alibaba PuHuiTi" pitchFamily="18" charset="-122"/>
                        <a:cs typeface="Alibaba PuHuiTi" pitchFamily="18"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9pPr>
                    </a:lstStyle>
                    <a:p>
                      <a:pPr marL="0" marR="0" lvl="0" indent="0" algn="ctr" defTabSz="914400" rtl="0" eaLnBrk="1" fontAlgn="base" latinLnBrk="0" hangingPunct="1">
                        <a:lnSpc>
                          <a:spcPts val="2400"/>
                        </a:lnSpc>
                        <a:spcBef>
                          <a:spcPct val="0"/>
                        </a:spcBef>
                        <a:spcAft>
                          <a:spcPct val="0"/>
                        </a:spcAft>
                        <a:buClrTx/>
                        <a:buSzTx/>
                        <a:buFontTx/>
                        <a:buNone/>
                      </a:pPr>
                      <a:r>
                        <a:rPr kumimoji="0" lang="zh-CN" altLang="en-US" sz="1600" b="1" i="0" u="none" strike="noStrike" cap="none" normalizeH="0" baseline="0" dirty="0">
                          <a:ln>
                            <a:noFill/>
                          </a:ln>
                          <a:solidFill>
                            <a:srgbClr val="FFFFFF"/>
                          </a:solidFill>
                          <a:effectLst/>
                          <a:latin typeface="Alibaba PuHuiTi" pitchFamily="18" charset="-122"/>
                          <a:ea typeface="Alibaba PuHuiTi" pitchFamily="18" charset="-122"/>
                          <a:cs typeface="Alibaba PuHuiTi" pitchFamily="18" charset="-122"/>
                        </a:rPr>
                        <a:t>说明</a:t>
                      </a:r>
                      <a:endParaRPr kumimoji="0" lang="zh-CN" altLang="en-US" sz="1600" b="1" i="0" u="none" strike="noStrike" cap="none" normalizeH="0" baseline="0" dirty="0">
                        <a:ln>
                          <a:noFill/>
                        </a:ln>
                        <a:solidFill>
                          <a:srgbClr val="FFFFFF"/>
                        </a:solidFill>
                        <a:effectLst/>
                        <a:latin typeface="Alibaba PuHuiTi" pitchFamily="18" charset="-122"/>
                        <a:ea typeface="Alibaba PuHuiTi" pitchFamily="18" charset="-122"/>
                        <a:cs typeface="Alibaba PuHuiTi" pitchFamily="18" charset="-122"/>
                      </a:endParaRPr>
                    </a:p>
                  </a:txBody>
                  <a:tcPr marL="91418" marR="91418" marT="45735" marB="4573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r>
              <a:tr h="635512">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err="1">
                          <a:ln>
                            <a:noFill/>
                          </a:ln>
                          <a:solidFill>
                            <a:srgbClr val="262626"/>
                          </a:solidFill>
                          <a:effectLst/>
                          <a:latin typeface="Alibaba PuHuiTi" pitchFamily="18" charset="-122"/>
                          <a:ea typeface="Alibaba PuHuiTi" pitchFamily="18" charset="-122"/>
                          <a:cs typeface="Alibaba PuHuiTi" pitchFamily="18" charset="-122"/>
                        </a:rPr>
                        <a:t>ifconfig</a:t>
                      </a:r>
                      <a:endParaRPr kumimoji="0" lang="zh-CN" altLang="en-US" sz="1600" b="0" i="0" u="none" strike="noStrike" cap="none" normalizeH="0" baseline="0" dirty="0">
                        <a:ln>
                          <a:noFill/>
                        </a:ln>
                        <a:solidFill>
                          <a:srgbClr val="262626"/>
                        </a:solidFill>
                        <a:effectLst/>
                        <a:latin typeface="Alibaba PuHuiTi" pitchFamily="18" charset="-122"/>
                        <a:ea typeface="Alibaba PuHuiTi" pitchFamily="18" charset="-122"/>
                        <a:cs typeface="Alibaba PuHuiTi" pitchFamily="18"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262626"/>
                          </a:solidFill>
                          <a:effectLst/>
                          <a:latin typeface="Alibaba PuHuiTi" pitchFamily="18" charset="-122"/>
                          <a:ea typeface="Alibaba PuHuiTi" pitchFamily="18" charset="-122"/>
                          <a:cs typeface="Alibaba PuHuiTi" pitchFamily="18" charset="-122"/>
                        </a:rPr>
                        <a:t>查看网卡信息</a:t>
                      </a:r>
                      <a:endParaRPr kumimoji="0" lang="zh-CN" altLang="en-US" sz="1600" b="0" i="0" u="none" strike="noStrike" cap="none" normalizeH="0" baseline="0" dirty="0">
                        <a:ln>
                          <a:noFill/>
                        </a:ln>
                        <a:solidFill>
                          <a:srgbClr val="262626"/>
                        </a:solidFill>
                        <a:effectLst/>
                        <a:latin typeface="Alibaba PuHuiTi" pitchFamily="18" charset="-122"/>
                        <a:ea typeface="Alibaba PuHuiTi" pitchFamily="18" charset="-122"/>
                        <a:cs typeface="Alibaba PuHuiTi" pitchFamily="18"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F5FF"/>
                    </a:solidFill>
                  </a:tcPr>
                </a:tc>
              </a:tr>
              <a:tr h="635512">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262626"/>
                          </a:solidFill>
                          <a:effectLst/>
                          <a:latin typeface="Alibaba PuHuiTi" pitchFamily="18" charset="-122"/>
                          <a:ea typeface="Alibaba PuHuiTi" pitchFamily="18" charset="-122"/>
                          <a:cs typeface="Alibaba PuHuiTi" pitchFamily="18" charset="-122"/>
                        </a:rPr>
                        <a:t>ping</a:t>
                      </a:r>
                      <a:endParaRPr kumimoji="0" lang="zh-CN" altLang="en-US" sz="1600" b="0" i="0" u="none" strike="noStrike" cap="none" normalizeH="0" baseline="0" dirty="0">
                        <a:ln>
                          <a:noFill/>
                        </a:ln>
                        <a:solidFill>
                          <a:srgbClr val="262626"/>
                        </a:solidFill>
                        <a:effectLst/>
                        <a:latin typeface="Alibaba PuHuiTi" pitchFamily="18" charset="-122"/>
                        <a:ea typeface="Alibaba PuHuiTi" pitchFamily="18" charset="-122"/>
                        <a:cs typeface="Alibaba PuHuiTi" pitchFamily="18"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c>
                  <a:txBody>
                    <a:bodyPr/>
                    <a:lstStyle>
                      <a:lvl1pPr>
                        <a:spcBef>
                          <a:spcPct val="20000"/>
                        </a:spcBef>
                        <a:buFont typeface="Arial" panose="020B0604020202020204" pitchFamily="34" charset="0"/>
                        <a:defRPr sz="2800">
                          <a:solidFill>
                            <a:schemeClr val="tx1"/>
                          </a:solidFill>
                          <a:latin typeface="Calibri" panose="020F0502020204030204" charset="0"/>
                          <a:ea typeface="黑体" panose="02010609060101010101" pitchFamily="49" charset="-122"/>
                        </a:defRPr>
                      </a:lvl1pPr>
                      <a:lvl2pPr marL="742950" indent="-285750">
                        <a:spcBef>
                          <a:spcPct val="20000"/>
                        </a:spcBef>
                        <a:buFont typeface="Arial" panose="020B0604020202020204" pitchFamily="34" charset="0"/>
                        <a:defRPr sz="1600" b="1">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defRPr sz="1200" b="1">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defRPr>
                          <a:solidFill>
                            <a:schemeClr val="tx1"/>
                          </a:solidFill>
                          <a:latin typeface="Calibri" panose="020F0502020204030204" charset="0"/>
                          <a:ea typeface="黑体" panose="02010609060101010101" pitchFamily="49" charset="-122"/>
                        </a:defRPr>
                      </a:lvl4pPr>
                      <a:lvl5pPr marL="2057400" indent="-228600">
                        <a:spcBef>
                          <a:spcPct val="20000"/>
                        </a:spcBef>
                        <a:buFont typeface="Arial" panose="020B0604020202020204" pitchFamily="34" charset="0"/>
                        <a:defRPr>
                          <a:solidFill>
                            <a:schemeClr val="tx1"/>
                          </a:solidFill>
                          <a:latin typeface="Calibri" panose="020F050202020403020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rgbClr val="262626"/>
                          </a:solidFill>
                          <a:effectLst/>
                          <a:latin typeface="Alibaba PuHuiTi" pitchFamily="18" charset="-122"/>
                          <a:ea typeface="Alibaba PuHuiTi" pitchFamily="18" charset="-122"/>
                          <a:cs typeface="Alibaba PuHuiTi" pitchFamily="18" charset="-122"/>
                        </a:rPr>
                        <a:t>检查网络是否正常</a:t>
                      </a:r>
                      <a:endParaRPr kumimoji="0" lang="zh-CN" altLang="en-US" sz="1600" b="0" i="0" u="none" strike="noStrike" cap="none" normalizeH="0" baseline="0" dirty="0">
                        <a:ln>
                          <a:noFill/>
                        </a:ln>
                        <a:solidFill>
                          <a:srgbClr val="262626"/>
                        </a:solidFill>
                        <a:effectLst/>
                        <a:latin typeface="Alibaba PuHuiTi" pitchFamily="18" charset="-122"/>
                        <a:ea typeface="Alibaba PuHuiTi" pitchFamily="18" charset="-122"/>
                        <a:cs typeface="Alibaba PuHuiTi" pitchFamily="18" charset="-122"/>
                      </a:endParaRPr>
                    </a:p>
                  </a:txBody>
                  <a:tcPr marL="91418" marR="91418" marT="45735" marB="45735"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3D9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0" indent="0">
              <a:lnSpc>
                <a:spcPct val="150000"/>
              </a:lnSpc>
            </a:pPr>
            <a:r>
              <a:rPr lang="zh-CN" altLang="en-US" dirty="0">
                <a:solidFill>
                  <a:srgbClr val="262626"/>
                </a:solidFill>
                <a:latin typeface="微软雅黑" panose="020B0503020204020204" pitchFamily="34" charset="-122"/>
                <a:ea typeface="微软雅黑" panose="020B0503020204020204" pitchFamily="34" charset="-122"/>
              </a:rPr>
              <a:t>查看网卡信息：</a:t>
            </a:r>
            <a:r>
              <a:rPr lang="en-US" altLang="zh-CN" b="1" dirty="0" err="1">
                <a:solidFill>
                  <a:srgbClr val="C00000"/>
                </a:solidFill>
                <a:latin typeface="微软雅黑" panose="020B0503020204020204" pitchFamily="34" charset="-122"/>
                <a:ea typeface="微软雅黑" panose="020B0503020204020204" pitchFamily="34" charset="-122"/>
              </a:rPr>
              <a:t>ifconfig</a:t>
            </a:r>
            <a:endParaRPr lang="en-US" altLang="zh-CN" b="1" dirty="0">
              <a:solidFill>
                <a:srgbClr val="C00000"/>
              </a:solidFill>
              <a:latin typeface="微软雅黑" panose="020B0503020204020204" pitchFamily="34" charset="-122"/>
              <a:ea typeface="微软雅黑" panose="020B0503020204020204" pitchFamily="34" charset="-122"/>
            </a:endParaRPr>
          </a:p>
          <a:p>
            <a:pPr marL="0" indent="0">
              <a:lnSpc>
                <a:spcPct val="150000"/>
              </a:lnSpc>
            </a:pPr>
            <a:r>
              <a:rPr lang="zh-CN" altLang="en-US" dirty="0">
                <a:solidFill>
                  <a:srgbClr val="262626"/>
                </a:solidFill>
                <a:latin typeface="微软雅黑" panose="020B0503020204020204" pitchFamily="34" charset="-122"/>
                <a:ea typeface="微软雅黑" panose="020B0503020204020204" pitchFamily="34" charset="-122"/>
              </a:rPr>
              <a:t>检查网络： </a:t>
            </a:r>
            <a:r>
              <a:rPr lang="en-US" altLang="zh-CN" b="1" dirty="0">
                <a:solidFill>
                  <a:srgbClr val="C00000"/>
                </a:solidFill>
                <a:latin typeface="微软雅黑" panose="020B0503020204020204" pitchFamily="34" charset="-122"/>
                <a:ea typeface="微软雅黑" panose="020B0503020204020204" pitchFamily="34" charset="-122"/>
              </a:rPr>
              <a:t>ping</a:t>
            </a:r>
            <a:endParaRPr lang="en-US" altLang="zh-CN" b="1" dirty="0">
              <a:solidFill>
                <a:srgbClr val="C00000"/>
              </a:solidFill>
              <a:latin typeface="微软雅黑" panose="020B0503020204020204" pitchFamily="34" charset="-122"/>
              <a:ea typeface="微软雅黑" panose="020B0503020204020204" pitchFamily="34" charset="-122"/>
            </a:endParaRPr>
          </a:p>
          <a:p>
            <a:pPr marL="0" indent="0">
              <a:lnSpc>
                <a:spcPct val="150000"/>
              </a:lnSpc>
            </a:pPr>
            <a:r>
              <a:rPr lang="en-US" altLang="zh-CN" dirty="0">
                <a:solidFill>
                  <a:srgbClr val="262626"/>
                </a:solidFill>
                <a:latin typeface="微软雅黑" panose="020B0503020204020204" pitchFamily="34" charset="-122"/>
                <a:ea typeface="微软雅黑" panose="020B0503020204020204" pitchFamily="34" charset="-122"/>
              </a:rPr>
              <a:t>IP</a:t>
            </a:r>
            <a:r>
              <a:rPr lang="zh-CN" altLang="en-US" dirty="0">
                <a:solidFill>
                  <a:srgbClr val="262626"/>
                </a:solidFill>
                <a:latin typeface="微软雅黑" panose="020B0503020204020204" pitchFamily="34" charset="-122"/>
                <a:ea typeface="微软雅黑" panose="020B0503020204020204" pitchFamily="34" charset="-122"/>
              </a:rPr>
              <a:t>地址是</a:t>
            </a:r>
            <a:r>
              <a:rPr lang="zh-CN" altLang="en-US" b="1" dirty="0">
                <a:solidFill>
                  <a:srgbClr val="C00000"/>
                </a:solidFill>
                <a:latin typeface="微软雅黑" panose="020B0503020204020204" pitchFamily="34" charset="-122"/>
                <a:ea typeface="微软雅黑" panose="020B0503020204020204" pitchFamily="34" charset="-122"/>
              </a:rPr>
              <a:t>标识唯一的一台网络设备的</a:t>
            </a:r>
            <a:r>
              <a:rPr lang="zh-CN" altLang="en-US" dirty="0">
                <a:solidFill>
                  <a:srgbClr val="262626"/>
                </a:solidFill>
                <a:latin typeface="微软雅黑" panose="020B0503020204020204" pitchFamily="34" charset="-122"/>
                <a:ea typeface="微软雅黑" panose="020B0503020204020204" pitchFamily="34" charset="-122"/>
              </a:rPr>
              <a:t>，</a:t>
            </a:r>
            <a:r>
              <a:rPr lang="en-US" altLang="zh-CN" dirty="0">
                <a:solidFill>
                  <a:srgbClr val="262626"/>
                </a:solidFill>
                <a:latin typeface="微软雅黑" panose="020B0503020204020204" pitchFamily="34" charset="-122"/>
                <a:ea typeface="微软雅黑" panose="020B0503020204020204" pitchFamily="34" charset="-122"/>
              </a:rPr>
              <a:t>IP</a:t>
            </a:r>
            <a:r>
              <a:rPr lang="zh-CN" altLang="en-US" dirty="0">
                <a:solidFill>
                  <a:srgbClr val="262626"/>
                </a:solidFill>
                <a:latin typeface="微软雅黑" panose="020B0503020204020204" pitchFamily="34" charset="-122"/>
                <a:ea typeface="微软雅黑" panose="020B0503020204020204" pitchFamily="34" charset="-122"/>
              </a:rPr>
              <a:t>地址的表现形式分为</a:t>
            </a:r>
            <a:r>
              <a:rPr lang="en-US" altLang="zh-CN" dirty="0">
                <a:solidFill>
                  <a:srgbClr val="262626"/>
                </a:solidFill>
                <a:latin typeface="微软雅黑" panose="020B0503020204020204" pitchFamily="34" charset="-122"/>
                <a:ea typeface="微软雅黑" panose="020B0503020204020204" pitchFamily="34" charset="-122"/>
              </a:rPr>
              <a:t>:</a:t>
            </a:r>
            <a:r>
              <a:rPr lang="zh-CN" altLang="en-US" dirty="0">
                <a:solidFill>
                  <a:srgbClr val="262626"/>
                </a:solidFill>
                <a:latin typeface="微软雅黑" panose="020B0503020204020204" pitchFamily="34" charset="-122"/>
                <a:ea typeface="微软雅黑" panose="020B0503020204020204" pitchFamily="34" charset="-122"/>
              </a:rPr>
              <a:t> </a:t>
            </a:r>
            <a:r>
              <a:rPr lang="en-US" altLang="zh-CN" b="1" dirty="0">
                <a:solidFill>
                  <a:srgbClr val="C00000"/>
                </a:solidFill>
                <a:latin typeface="微软雅黑" panose="020B0503020204020204" pitchFamily="34" charset="-122"/>
                <a:ea typeface="微软雅黑" panose="020B0503020204020204" pitchFamily="34" charset="-122"/>
              </a:rPr>
              <a:t>IPv4</a:t>
            </a:r>
            <a:r>
              <a:rPr lang="zh-CN" altLang="en-US" dirty="0">
                <a:solidFill>
                  <a:srgbClr val="262626"/>
                </a:solidFill>
                <a:latin typeface="微软雅黑" panose="020B0503020204020204" pitchFamily="34" charset="-122"/>
                <a:ea typeface="微软雅黑" panose="020B0503020204020204" pitchFamily="34" charset="-122"/>
              </a:rPr>
              <a:t>和</a:t>
            </a:r>
            <a:r>
              <a:rPr lang="en-US" altLang="zh-CN" b="1" dirty="0">
                <a:solidFill>
                  <a:srgbClr val="C00000"/>
                </a:solidFill>
                <a:latin typeface="微软雅黑" panose="020B0503020204020204" pitchFamily="34" charset="-122"/>
                <a:ea typeface="微软雅黑" panose="020B0503020204020204" pitchFamily="34" charset="-122"/>
              </a:rPr>
              <a:t>IPv6</a:t>
            </a:r>
            <a:endParaRPr lang="en-US" altLang="zh-CN" dirty="0">
              <a:solidFill>
                <a:srgbClr val="262626"/>
              </a:solidFill>
              <a:latin typeface="微软雅黑" panose="020B0503020204020204" pitchFamily="34" charset="-122"/>
              <a:ea typeface="微软雅黑" panose="020B0503020204020204" pitchFamily="34" charset="-122"/>
            </a:endParaRPr>
          </a:p>
          <a:p>
            <a:endParaRPr kumimoji="1" lang="zh-CN" altLang="en-US" dirty="0"/>
          </a:p>
        </p:txBody>
      </p:sp>
      <p:sp>
        <p:nvSpPr>
          <p:cNvPr id="3" name="标题 2"/>
          <p:cNvSpPr>
            <a:spLocks noGrp="1"/>
          </p:cNvSpPr>
          <p:nvPr>
            <p:ph type="title"/>
          </p:nvPr>
        </p:nvSpPr>
        <p:spPr/>
        <p:txBody>
          <a:bodyPr/>
          <a:lstStyle/>
          <a:p>
            <a:r>
              <a:rPr kumimoji="1" lang="en-US" altLang="zh-CN" dirty="0"/>
              <a:t>IP</a:t>
            </a:r>
            <a:r>
              <a:rPr kumimoji="1" lang="zh-CN" altLang="en-US" dirty="0"/>
              <a:t>地址的介绍</a:t>
            </a:r>
            <a:endParaRPr kumimoji="1"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IP</a:t>
            </a:r>
            <a:r>
              <a:rPr lang="zh-CN" altLang="en-US" dirty="0">
                <a:solidFill>
                  <a:schemeClr val="tx1"/>
                </a:solidFill>
                <a:latin typeface="微软雅黑" panose="020B0503020204020204" pitchFamily="34" charset="-122"/>
                <a:ea typeface="微软雅黑" panose="020B0503020204020204" pitchFamily="34" charset="-122"/>
              </a:rPr>
              <a:t>地址的介绍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zh-CN" altLang="en-US" dirty="0">
                <a:solidFill>
                  <a:srgbClr val="C00000"/>
                </a:solidFill>
                <a:latin typeface="微软雅黑" panose="020B0503020204020204" pitchFamily="34" charset="-122"/>
                <a:ea typeface="微软雅黑" panose="020B0503020204020204" pitchFamily="34" charset="-122"/>
              </a:rPr>
              <a:t>端口和端口号的介绍</a:t>
            </a:r>
            <a:endParaRPr lang="zh-CN" altLang="en-US" dirty="0">
              <a:solidFill>
                <a:srgbClr val="C0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socket</a:t>
            </a:r>
            <a:r>
              <a:rPr lang="zh-CN" altLang="en-US" dirty="0">
                <a:solidFill>
                  <a:schemeClr val="tx1"/>
                </a:solidFill>
                <a:latin typeface="微软雅黑" panose="020B0503020204020204" pitchFamily="34" charset="-122"/>
                <a:ea typeface="微软雅黑" panose="020B0503020204020204" pitchFamily="34" charset="-122"/>
              </a:rPr>
              <a:t>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网络应用程序开发流程</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服务端程序开发</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网络应用程序的注意点</a:t>
            </a:r>
            <a:endParaRPr lang="zh-CN" altLang="en-US"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6674" y="332656"/>
            <a:ext cx="6299701" cy="4855845"/>
          </a:xfrm>
        </p:spPr>
        <p:txBody>
          <a:bodyPr/>
          <a:lstStyle/>
          <a:p>
            <a:r>
              <a:rPr lang="zh-CN" altLang="en-US" dirty="0"/>
              <a:t>能够说出端口和端口号的作用</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端口和端口号的介绍</a:t>
            </a:r>
            <a:endParaRPr kumimoji="1" lang="zh-CN" altLang="en-US" dirty="0"/>
          </a:p>
        </p:txBody>
      </p:sp>
      <p:sp>
        <p:nvSpPr>
          <p:cNvPr id="3" name="文本占位符 2"/>
          <p:cNvSpPr>
            <a:spLocks noGrp="1"/>
          </p:cNvSpPr>
          <p:nvPr>
            <p:ph type="body" sz="quarter" idx="10"/>
          </p:nvPr>
        </p:nvSpPr>
        <p:spPr/>
        <p:txBody>
          <a:bodyPr/>
          <a:lstStyle/>
          <a:p>
            <a:r>
              <a:rPr lang="zh-CN" altLang="en-US" dirty="0"/>
              <a:t>问题思考</a:t>
            </a:r>
            <a:endParaRPr lang="zh-CN" altLang="en-US" dirty="0"/>
          </a:p>
        </p:txBody>
      </p:sp>
      <p:sp>
        <p:nvSpPr>
          <p:cNvPr id="4" name="文本占位符 3"/>
          <p:cNvSpPr>
            <a:spLocks noGrp="1"/>
          </p:cNvSpPr>
          <p:nvPr>
            <p:ph type="body" sz="quarter" idx="11"/>
          </p:nvPr>
        </p:nvSpPr>
        <p:spPr>
          <a:xfrm>
            <a:off x="768202" y="1646133"/>
            <a:ext cx="10700194" cy="4219575"/>
          </a:xfrm>
        </p:spPr>
        <p:txBody>
          <a:bodyPr/>
          <a:lstStyle/>
          <a:p>
            <a:r>
              <a:rPr lang="zh-CN" altLang="en-US" b="1" dirty="0">
                <a:solidFill>
                  <a:srgbClr val="404040"/>
                </a:solidFill>
                <a:latin typeface="微软雅黑" panose="020B0503020204020204" pitchFamily="34" charset="-122"/>
                <a:ea typeface="微软雅黑" panose="020B0503020204020204" pitchFamily="34" charset="-122"/>
              </a:rPr>
              <a:t>如果在一台电脑上使用飞秋给另外一台电脑上的飞秋发送数据并且另外的这台电脑还运行着多个软件，它是如何区分这多个软件把数据给飞秋的呢</a:t>
            </a:r>
            <a:r>
              <a:rPr lang="en-US" altLang="zh-CN" b="1" dirty="0">
                <a:solidFill>
                  <a:srgbClr val="404040"/>
                </a:solidFill>
                <a:latin typeface="微软雅黑" panose="020B0503020204020204" pitchFamily="34" charset="-122"/>
                <a:ea typeface="微软雅黑" panose="020B0503020204020204" pitchFamily="34" charset="-122"/>
              </a:rPr>
              <a:t>?</a:t>
            </a:r>
            <a:endParaRPr lang="zh-CN" altLang="en-US" b="1" dirty="0">
              <a:solidFill>
                <a:srgbClr val="404040"/>
              </a:solidFill>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9" name="矩形 8"/>
          <p:cNvSpPr/>
          <p:nvPr/>
        </p:nvSpPr>
        <p:spPr>
          <a:xfrm>
            <a:off x="1856615" y="3512184"/>
            <a:ext cx="2691950" cy="222925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en-US" altLang="zh-CN" dirty="0"/>
          </a:p>
        </p:txBody>
      </p:sp>
      <p:sp>
        <p:nvSpPr>
          <p:cNvPr id="10" name="云形 9"/>
          <p:cNvSpPr/>
          <p:nvPr/>
        </p:nvSpPr>
        <p:spPr>
          <a:xfrm>
            <a:off x="4898034" y="2574488"/>
            <a:ext cx="1712664" cy="99773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zh-CN" altLang="en-US" dirty="0"/>
          </a:p>
        </p:txBody>
      </p:sp>
      <p:cxnSp>
        <p:nvCxnSpPr>
          <p:cNvPr id="11" name="直线箭头连接符 10"/>
          <p:cNvCxnSpPr/>
          <p:nvPr/>
        </p:nvCxnSpPr>
        <p:spPr>
          <a:xfrm flipH="1">
            <a:off x="4597946" y="3439452"/>
            <a:ext cx="489090" cy="2102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5"/>
          <p:cNvSpPr txBox="1">
            <a:spLocks noChangeArrowheads="1"/>
          </p:cNvSpPr>
          <p:nvPr/>
        </p:nvSpPr>
        <p:spPr bwMode="auto">
          <a:xfrm>
            <a:off x="2586552" y="5741443"/>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a:solidFill>
                  <a:srgbClr val="262626"/>
                </a:solidFill>
                <a:latin typeface="微软雅黑" panose="020B0503020204020204" pitchFamily="34" charset="-122"/>
                <a:ea typeface="微软雅黑" panose="020B0503020204020204" pitchFamily="34" charset="-122"/>
              </a:rPr>
              <a:t>192.168.1.100</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3" name="TextBox 15"/>
          <p:cNvSpPr txBox="1">
            <a:spLocks noChangeArrowheads="1"/>
          </p:cNvSpPr>
          <p:nvPr/>
        </p:nvSpPr>
        <p:spPr bwMode="auto">
          <a:xfrm>
            <a:off x="7875852" y="5741443"/>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192.168.1.102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cxnSp>
        <p:nvCxnSpPr>
          <p:cNvPr id="14" name="直线箭头连接符 13"/>
          <p:cNvCxnSpPr/>
          <p:nvPr/>
        </p:nvCxnSpPr>
        <p:spPr>
          <a:xfrm>
            <a:off x="6386415" y="3367211"/>
            <a:ext cx="615403" cy="2824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矩形 14"/>
          <p:cNvSpPr/>
          <p:nvPr/>
        </p:nvSpPr>
        <p:spPr>
          <a:xfrm>
            <a:off x="7176914" y="3561319"/>
            <a:ext cx="2664295" cy="218012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zh-CN" altLang="en-US" dirty="0"/>
          </a:p>
        </p:txBody>
      </p:sp>
      <p:sp>
        <p:nvSpPr>
          <p:cNvPr id="16" name="TextBox 15"/>
          <p:cNvSpPr txBox="1">
            <a:spLocks noChangeArrowheads="1"/>
          </p:cNvSpPr>
          <p:nvPr/>
        </p:nvSpPr>
        <p:spPr bwMode="auto">
          <a:xfrm>
            <a:off x="2837955" y="3113036"/>
            <a:ext cx="1110302" cy="37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400" dirty="0">
                <a:solidFill>
                  <a:srgbClr val="262626"/>
                </a:solidFill>
                <a:latin typeface="微软雅黑" panose="020B0503020204020204" pitchFamily="34" charset="-122"/>
                <a:ea typeface="微软雅黑" panose="020B0503020204020204" pitchFamily="34" charset="-122"/>
              </a:rPr>
              <a:t>电脑</a:t>
            </a:r>
            <a:r>
              <a:rPr lang="en-US" altLang="zh-CN" sz="1400" dirty="0">
                <a:solidFill>
                  <a:srgbClr val="262626"/>
                </a:solidFill>
                <a:latin typeface="微软雅黑" panose="020B0503020204020204" pitchFamily="34" charset="-122"/>
                <a:ea typeface="微软雅黑" panose="020B0503020204020204" pitchFamily="34" charset="-122"/>
              </a:rPr>
              <a:t>1</a:t>
            </a:r>
            <a:endParaRPr lang="en-US" altLang="zh-CN" sz="1400" dirty="0">
              <a:solidFill>
                <a:srgbClr val="262626"/>
              </a:solidFill>
              <a:latin typeface="微软雅黑" panose="020B0503020204020204" pitchFamily="34" charset="-122"/>
              <a:ea typeface="微软雅黑" panose="020B0503020204020204" pitchFamily="34" charset="-122"/>
            </a:endParaRPr>
          </a:p>
        </p:txBody>
      </p:sp>
      <p:sp>
        <p:nvSpPr>
          <p:cNvPr id="17" name="TextBox 15"/>
          <p:cNvSpPr txBox="1">
            <a:spLocks noChangeArrowheads="1"/>
          </p:cNvSpPr>
          <p:nvPr/>
        </p:nvSpPr>
        <p:spPr bwMode="auto">
          <a:xfrm>
            <a:off x="8256736" y="3173733"/>
            <a:ext cx="1152425" cy="418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600" dirty="0">
                <a:solidFill>
                  <a:srgbClr val="262626"/>
                </a:solidFill>
                <a:latin typeface="微软雅黑" panose="020B0503020204020204" pitchFamily="34" charset="-122"/>
                <a:ea typeface="微软雅黑" panose="020B0503020204020204" pitchFamily="34" charset="-122"/>
              </a:rPr>
              <a:t>电脑</a:t>
            </a:r>
            <a:r>
              <a:rPr lang="en-US" altLang="zh-CN" sz="1600" dirty="0">
                <a:solidFill>
                  <a:srgbClr val="262626"/>
                </a:solidFill>
                <a:latin typeface="微软雅黑" panose="020B0503020204020204" pitchFamily="34" charset="-122"/>
                <a:ea typeface="微软雅黑" panose="020B0503020204020204" pitchFamily="34" charset="-122"/>
              </a:rPr>
              <a:t>2</a:t>
            </a:r>
            <a:endParaRPr lang="en-US" altLang="zh-CN" sz="1600" dirty="0">
              <a:solidFill>
                <a:srgbClr val="262626"/>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943811" y="3649670"/>
            <a:ext cx="590877" cy="3060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endParaRPr kumimoji="1" lang="zh-CN" altLang="en-US" sz="1050" dirty="0">
              <a:solidFill>
                <a:schemeClr val="tx1">
                  <a:lumMod val="65000"/>
                  <a:lumOff val="35000"/>
                </a:schemeClr>
              </a:solidFill>
              <a:latin typeface="+mn-lt"/>
              <a:ea typeface="+mn-ea"/>
            </a:endParaRPr>
          </a:p>
        </p:txBody>
      </p:sp>
      <p:cxnSp>
        <p:nvCxnSpPr>
          <p:cNvPr id="19" name="直线箭头连接符 18"/>
          <p:cNvCxnSpPr/>
          <p:nvPr/>
        </p:nvCxnSpPr>
        <p:spPr>
          <a:xfrm>
            <a:off x="3239249" y="4033780"/>
            <a:ext cx="4266625" cy="1875016"/>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sp>
        <p:nvSpPr>
          <p:cNvPr id="20" name="TextBox 15"/>
          <p:cNvSpPr txBox="1">
            <a:spLocks noChangeArrowheads="1"/>
          </p:cNvSpPr>
          <p:nvPr/>
        </p:nvSpPr>
        <p:spPr bwMode="auto">
          <a:xfrm>
            <a:off x="4684614" y="5741443"/>
            <a:ext cx="2594424"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400" dirty="0">
                <a:solidFill>
                  <a:srgbClr val="C00000"/>
                </a:solidFill>
                <a:latin typeface="微软雅黑" panose="020B0503020204020204" pitchFamily="34" charset="-122"/>
                <a:ea typeface="微软雅黑" panose="020B0503020204020204" pitchFamily="34" charset="-122"/>
              </a:rPr>
              <a:t>只有</a:t>
            </a:r>
            <a:r>
              <a:rPr lang="en-US" altLang="zh-CN" sz="1400" dirty="0" err="1">
                <a:solidFill>
                  <a:srgbClr val="C00000"/>
                </a:solidFill>
                <a:latin typeface="微软雅黑" panose="020B0503020204020204" pitchFamily="34" charset="-122"/>
                <a:ea typeface="微软雅黑" panose="020B0503020204020204" pitchFamily="34" charset="-122"/>
              </a:rPr>
              <a:t>ip</a:t>
            </a:r>
            <a:r>
              <a:rPr lang="zh-CN" altLang="en-US" sz="1400" dirty="0">
                <a:solidFill>
                  <a:srgbClr val="C00000"/>
                </a:solidFill>
                <a:latin typeface="微软雅黑" panose="020B0503020204020204" pitchFamily="34" charset="-122"/>
                <a:ea typeface="微软雅黑" panose="020B0503020204020204" pitchFamily="34" charset="-122"/>
              </a:rPr>
              <a:t>地址无法确定把数据给那个进程</a:t>
            </a:r>
            <a:endParaRPr lang="en-US" altLang="zh-CN" sz="1400" dirty="0">
              <a:solidFill>
                <a:srgbClr val="C00000"/>
              </a:solidFill>
              <a:latin typeface="微软雅黑" panose="020B0503020204020204" pitchFamily="34" charset="-122"/>
              <a:ea typeface="微软雅黑" panose="020B0503020204020204" pitchFamily="34" charset="-122"/>
            </a:endParaRPr>
          </a:p>
        </p:txBody>
      </p:sp>
      <p:cxnSp>
        <p:nvCxnSpPr>
          <p:cNvPr id="21" name="直线箭头连接符 20"/>
          <p:cNvCxnSpPr/>
          <p:nvPr/>
        </p:nvCxnSpPr>
        <p:spPr>
          <a:xfrm flipV="1">
            <a:off x="7454134" y="3811188"/>
            <a:ext cx="704437" cy="1869450"/>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cxnSp>
        <p:nvCxnSpPr>
          <p:cNvPr id="22" name="直线箭头连接符 21"/>
          <p:cNvCxnSpPr/>
          <p:nvPr/>
        </p:nvCxnSpPr>
        <p:spPr>
          <a:xfrm flipV="1">
            <a:off x="7505874" y="4275950"/>
            <a:ext cx="792666" cy="1404688"/>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cxnSp>
        <p:nvCxnSpPr>
          <p:cNvPr id="23" name="直线箭头连接符 22"/>
          <p:cNvCxnSpPr/>
          <p:nvPr/>
        </p:nvCxnSpPr>
        <p:spPr>
          <a:xfrm flipV="1">
            <a:off x="7556258" y="4978294"/>
            <a:ext cx="700479" cy="702344"/>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cxnSp>
        <p:nvCxnSpPr>
          <p:cNvPr id="24" name="直线箭头连接符 23"/>
          <p:cNvCxnSpPr/>
          <p:nvPr/>
        </p:nvCxnSpPr>
        <p:spPr>
          <a:xfrm flipV="1">
            <a:off x="7542952" y="5428078"/>
            <a:ext cx="693862" cy="336236"/>
          </a:xfrm>
          <a:prstGeom prst="straightConnector1">
            <a:avLst/>
          </a:prstGeom>
          <a:ln>
            <a:solidFill>
              <a:srgbClr val="FF0000"/>
            </a:solidFill>
            <a:prstDash val="sysDot"/>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P spid="13" grpId="0"/>
      <p:bldP spid="15" grpId="0" animBg="1"/>
      <p:bldP spid="16" grpId="0"/>
      <p:bldP spid="17" grpId="0"/>
      <p:bldP spid="18" grpId="0" animBg="1"/>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端口和端口号的介绍</a:t>
            </a:r>
            <a:endParaRPr kumimoji="1" lang="zh-CN" altLang="en-US" dirty="0"/>
          </a:p>
        </p:txBody>
      </p:sp>
      <p:sp>
        <p:nvSpPr>
          <p:cNvPr id="3" name="文本占位符 2"/>
          <p:cNvSpPr>
            <a:spLocks noGrp="1"/>
          </p:cNvSpPr>
          <p:nvPr>
            <p:ph type="body" sz="quarter" idx="10"/>
          </p:nvPr>
        </p:nvSpPr>
        <p:spPr/>
        <p:txBody>
          <a:bodyPr/>
          <a:lstStyle/>
          <a:p>
            <a:r>
              <a:rPr lang="zh-CN" altLang="en-US" dirty="0"/>
              <a:t>问题思考</a:t>
            </a:r>
            <a:endParaRPr lang="zh-CN" altLang="en-US" dirty="0"/>
          </a:p>
        </p:txBody>
      </p:sp>
      <p:sp>
        <p:nvSpPr>
          <p:cNvPr id="4" name="文本占位符 3"/>
          <p:cNvSpPr>
            <a:spLocks noGrp="1"/>
          </p:cNvSpPr>
          <p:nvPr>
            <p:ph type="body" sz="quarter" idx="11"/>
          </p:nvPr>
        </p:nvSpPr>
        <p:spPr>
          <a:xfrm>
            <a:off x="768202" y="1646133"/>
            <a:ext cx="10700194" cy="4219575"/>
          </a:xfrm>
        </p:spPr>
        <p:txBody>
          <a:bodyPr/>
          <a:lstStyle/>
          <a:p>
            <a:r>
              <a:rPr lang="zh-CN" altLang="en-US" b="1" dirty="0">
                <a:solidFill>
                  <a:srgbClr val="404040"/>
                </a:solidFill>
                <a:latin typeface="微软雅黑" panose="020B0503020204020204" pitchFamily="34" charset="-122"/>
                <a:ea typeface="微软雅黑" panose="020B0503020204020204" pitchFamily="34" charset="-122"/>
              </a:rPr>
              <a:t>其实，每运行一个程序都会有一个端口，想要给对应的程序发送数据，找到对应的端口即可</a:t>
            </a:r>
            <a:endParaRPr lang="en-US" altLang="zh-CN" b="1" dirty="0">
              <a:solidFill>
                <a:srgbClr val="404040"/>
              </a:solidFill>
              <a:latin typeface="微软雅黑" panose="020B0503020204020204" pitchFamily="34" charset="-122"/>
              <a:ea typeface="微软雅黑" panose="020B0503020204020204" pitchFamily="34" charset="-122"/>
            </a:endParaRPr>
          </a:p>
          <a:p>
            <a:endParaRPr lang="en-US" altLang="zh-CN" b="1" dirty="0">
              <a:solidFill>
                <a:srgbClr val="404040"/>
              </a:solidFill>
              <a:latin typeface="微软雅黑" panose="020B0503020204020204" pitchFamily="34" charset="-122"/>
              <a:ea typeface="微软雅黑" panose="020B0503020204020204" pitchFamily="34" charset="-122"/>
            </a:endParaRPr>
          </a:p>
          <a:p>
            <a:endParaRPr lang="en-US" altLang="zh-CN" b="1" dirty="0">
              <a:solidFill>
                <a:srgbClr val="404040"/>
              </a:solidFill>
              <a:latin typeface="微软雅黑" panose="020B0503020204020204" pitchFamily="34" charset="-122"/>
              <a:ea typeface="微软雅黑" panose="020B0503020204020204" pitchFamily="34" charset="-122"/>
            </a:endParaRPr>
          </a:p>
          <a:p>
            <a:endParaRPr lang="en-US" altLang="zh-CN" b="1" dirty="0">
              <a:solidFill>
                <a:srgbClr val="404040"/>
              </a:solidFill>
              <a:latin typeface="微软雅黑" panose="020B0503020204020204" pitchFamily="34" charset="-122"/>
              <a:ea typeface="微软雅黑" panose="020B0503020204020204" pitchFamily="34" charset="-122"/>
            </a:endParaRPr>
          </a:p>
          <a:p>
            <a:endParaRPr lang="en-US" altLang="zh-CN" b="1" dirty="0">
              <a:solidFill>
                <a:srgbClr val="404040"/>
              </a:solidFill>
              <a:latin typeface="微软雅黑" panose="020B0503020204020204" pitchFamily="34" charset="-122"/>
              <a:ea typeface="微软雅黑" panose="020B0503020204020204" pitchFamily="34" charset="-122"/>
            </a:endParaRPr>
          </a:p>
          <a:p>
            <a:endParaRPr lang="en-US" altLang="zh-CN" b="1" dirty="0">
              <a:solidFill>
                <a:srgbClr val="404040"/>
              </a:solidFill>
              <a:latin typeface="微软雅黑" panose="020B0503020204020204" pitchFamily="34" charset="-122"/>
              <a:ea typeface="微软雅黑" panose="020B0503020204020204" pitchFamily="34" charset="-122"/>
            </a:endParaRPr>
          </a:p>
          <a:p>
            <a:endParaRPr lang="en-US" altLang="zh-CN" b="1" dirty="0">
              <a:solidFill>
                <a:srgbClr val="404040"/>
              </a:solidFill>
              <a:latin typeface="微软雅黑" panose="020B0503020204020204" pitchFamily="34" charset="-122"/>
              <a:ea typeface="微软雅黑" panose="020B0503020204020204" pitchFamily="34" charset="-122"/>
            </a:endParaRPr>
          </a:p>
          <a:p>
            <a:endParaRPr lang="en-US" altLang="zh-CN" b="1" dirty="0">
              <a:solidFill>
                <a:srgbClr val="404040"/>
              </a:solidFill>
              <a:latin typeface="微软雅黑" panose="020B0503020204020204" pitchFamily="34" charset="-122"/>
              <a:ea typeface="微软雅黑" panose="020B0503020204020204" pitchFamily="34" charset="-122"/>
            </a:endParaRPr>
          </a:p>
          <a:p>
            <a:endParaRPr lang="en-US" altLang="zh-CN" b="1" dirty="0">
              <a:solidFill>
                <a:srgbClr val="404040"/>
              </a:solidFill>
              <a:latin typeface="微软雅黑" panose="020B0503020204020204" pitchFamily="34" charset="-122"/>
              <a:ea typeface="微软雅黑" panose="020B0503020204020204" pitchFamily="34" charset="-122"/>
            </a:endParaRPr>
          </a:p>
          <a:p>
            <a:endParaRPr lang="en-US" altLang="zh-CN" b="1" dirty="0">
              <a:solidFill>
                <a:srgbClr val="404040"/>
              </a:solidFill>
              <a:latin typeface="微软雅黑" panose="020B0503020204020204" pitchFamily="34" charset="-122"/>
              <a:ea typeface="微软雅黑" panose="020B0503020204020204" pitchFamily="34" charset="-122"/>
            </a:endParaRPr>
          </a:p>
          <a:p>
            <a:endParaRPr lang="en-US" altLang="zh-CN" b="1" dirty="0">
              <a:solidFill>
                <a:srgbClr val="404040"/>
              </a:solidFill>
              <a:latin typeface="微软雅黑" panose="020B0503020204020204" pitchFamily="34" charset="-122"/>
              <a:ea typeface="微软雅黑" panose="020B0503020204020204" pitchFamily="34" charset="-122"/>
            </a:endParaRPr>
          </a:p>
          <a:p>
            <a:r>
              <a:rPr lang="zh-CN" altLang="en-US" dirty="0">
                <a:solidFill>
                  <a:srgbClr val="262626"/>
                </a:solidFill>
                <a:latin typeface="微软雅黑" panose="020B0503020204020204" pitchFamily="34" charset="-122"/>
                <a:ea typeface="微软雅黑" panose="020B0503020204020204" pitchFamily="34" charset="-122"/>
              </a:rPr>
              <a:t>端口是</a:t>
            </a:r>
            <a:r>
              <a:rPr lang="zh-CN" altLang="en-US" b="1" dirty="0">
                <a:solidFill>
                  <a:srgbClr val="C00000"/>
                </a:solidFill>
                <a:latin typeface="微软雅黑" panose="020B0503020204020204" pitchFamily="34" charset="-122"/>
                <a:ea typeface="微软雅黑" panose="020B0503020204020204" pitchFamily="34" charset="-122"/>
              </a:rPr>
              <a:t>传输数据的通道</a:t>
            </a:r>
            <a:r>
              <a:rPr lang="zh-CN" altLang="en-US" dirty="0">
                <a:solidFill>
                  <a:srgbClr val="262626"/>
                </a:solidFill>
                <a:latin typeface="微软雅黑" panose="020B0503020204020204" pitchFamily="34" charset="-122"/>
                <a:ea typeface="微软雅黑" panose="020B0503020204020204" pitchFamily="34" charset="-122"/>
              </a:rPr>
              <a:t>，好比教室的门，是数据传输必经之路。</a:t>
            </a:r>
            <a:endParaRPr lang="en-US" altLang="zh-CN" dirty="0">
              <a:solidFill>
                <a:srgbClr val="262626"/>
              </a:solidFill>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25" name="矩形 24"/>
          <p:cNvSpPr/>
          <p:nvPr/>
        </p:nvSpPr>
        <p:spPr>
          <a:xfrm>
            <a:off x="1064527" y="3415201"/>
            <a:ext cx="2691950" cy="222925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en-US" altLang="zh-CN" dirty="0"/>
          </a:p>
        </p:txBody>
      </p:sp>
      <p:sp>
        <p:nvSpPr>
          <p:cNvPr id="26" name="云形 25"/>
          <p:cNvSpPr/>
          <p:nvPr/>
        </p:nvSpPr>
        <p:spPr>
          <a:xfrm>
            <a:off x="4105946" y="2442169"/>
            <a:ext cx="1712664" cy="99773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zh-CN" altLang="en-US" dirty="0"/>
          </a:p>
        </p:txBody>
      </p:sp>
      <p:cxnSp>
        <p:nvCxnSpPr>
          <p:cNvPr id="27" name="直线箭头连接符 26"/>
          <p:cNvCxnSpPr/>
          <p:nvPr/>
        </p:nvCxnSpPr>
        <p:spPr>
          <a:xfrm flipH="1">
            <a:off x="3842050" y="3296767"/>
            <a:ext cx="489090" cy="2102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8" name="TextBox 15"/>
          <p:cNvSpPr txBox="1">
            <a:spLocks noChangeArrowheads="1"/>
          </p:cNvSpPr>
          <p:nvPr/>
        </p:nvSpPr>
        <p:spPr bwMode="auto">
          <a:xfrm>
            <a:off x="1794464" y="5609124"/>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192.168.1.100</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29" name="TextBox 15"/>
          <p:cNvSpPr txBox="1">
            <a:spLocks noChangeArrowheads="1"/>
          </p:cNvSpPr>
          <p:nvPr/>
        </p:nvSpPr>
        <p:spPr bwMode="auto">
          <a:xfrm>
            <a:off x="7083764" y="5609124"/>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192.168.1.102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cxnSp>
        <p:nvCxnSpPr>
          <p:cNvPr id="30" name="直线箭头连接符 29"/>
          <p:cNvCxnSpPr/>
          <p:nvPr/>
        </p:nvCxnSpPr>
        <p:spPr>
          <a:xfrm>
            <a:off x="5594327" y="3234892"/>
            <a:ext cx="615403" cy="2824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矩形 30"/>
          <p:cNvSpPr/>
          <p:nvPr/>
        </p:nvSpPr>
        <p:spPr>
          <a:xfrm>
            <a:off x="6384826" y="3429000"/>
            <a:ext cx="2664295" cy="218012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zh-CN" altLang="en-US" dirty="0"/>
          </a:p>
        </p:txBody>
      </p:sp>
      <p:sp>
        <p:nvSpPr>
          <p:cNvPr id="32" name="TextBox 15"/>
          <p:cNvSpPr txBox="1">
            <a:spLocks noChangeArrowheads="1"/>
          </p:cNvSpPr>
          <p:nvPr/>
        </p:nvSpPr>
        <p:spPr bwMode="auto">
          <a:xfrm>
            <a:off x="2151723" y="2991969"/>
            <a:ext cx="590877"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电脑</a:t>
            </a:r>
            <a:r>
              <a:rPr lang="en-US" altLang="zh-CN" sz="1050" dirty="0">
                <a:solidFill>
                  <a:srgbClr val="262626"/>
                </a:solidFill>
                <a:latin typeface="微软雅黑" panose="020B0503020204020204" pitchFamily="34" charset="-122"/>
                <a:ea typeface="微软雅黑" panose="020B0503020204020204" pitchFamily="34" charset="-122"/>
              </a:rPr>
              <a:t>1</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33" name="TextBox 15"/>
          <p:cNvSpPr txBox="1">
            <a:spLocks noChangeArrowheads="1"/>
          </p:cNvSpPr>
          <p:nvPr/>
        </p:nvSpPr>
        <p:spPr bwMode="auto">
          <a:xfrm>
            <a:off x="7464649" y="3041414"/>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电脑</a:t>
            </a:r>
            <a:r>
              <a:rPr lang="en-US" altLang="zh-CN" sz="1050" dirty="0">
                <a:solidFill>
                  <a:srgbClr val="262626"/>
                </a:solidFill>
                <a:latin typeface="微软雅黑" panose="020B0503020204020204" pitchFamily="34" charset="-122"/>
                <a:ea typeface="微软雅黑" panose="020B0503020204020204" pitchFamily="34" charset="-122"/>
              </a:rPr>
              <a:t>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2923425" y="3578098"/>
            <a:ext cx="783504"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35" name="文本框 34"/>
          <p:cNvSpPr txBox="1"/>
          <p:nvPr/>
        </p:nvSpPr>
        <p:spPr>
          <a:xfrm>
            <a:off x="2923425" y="4117372"/>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6" name="文本框 35"/>
          <p:cNvSpPr txBox="1"/>
          <p:nvPr/>
        </p:nvSpPr>
        <p:spPr>
          <a:xfrm>
            <a:off x="2923425" y="4690961"/>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7" name="文本框 36"/>
          <p:cNvSpPr txBox="1"/>
          <p:nvPr/>
        </p:nvSpPr>
        <p:spPr>
          <a:xfrm>
            <a:off x="2923425" y="5253781"/>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38" name="文本框 37"/>
          <p:cNvSpPr txBox="1"/>
          <p:nvPr/>
        </p:nvSpPr>
        <p:spPr>
          <a:xfrm>
            <a:off x="6435536" y="3565941"/>
            <a:ext cx="783504"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39" name="文本框 38"/>
          <p:cNvSpPr txBox="1"/>
          <p:nvPr/>
        </p:nvSpPr>
        <p:spPr>
          <a:xfrm>
            <a:off x="6421934" y="4092357"/>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40" name="文本框 39"/>
          <p:cNvSpPr txBox="1"/>
          <p:nvPr/>
        </p:nvSpPr>
        <p:spPr>
          <a:xfrm>
            <a:off x="6421934" y="4678804"/>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41" name="文本框 40"/>
          <p:cNvSpPr txBox="1"/>
          <p:nvPr/>
        </p:nvSpPr>
        <p:spPr>
          <a:xfrm>
            <a:off x="6428541" y="5241624"/>
            <a:ext cx="796858" cy="253916"/>
          </a:xfrm>
          <a:prstGeom prst="rect">
            <a:avLst/>
          </a:prstGeom>
          <a:solidFill>
            <a:schemeClr val="lt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p:bldP spid="29" grpId="0"/>
      <p:bldP spid="31" grpId="0" animBg="1"/>
      <p:bldP spid="32" grpId="0"/>
      <p:bldP spid="33" grpId="0"/>
      <p:bldP spid="34" grpId="0" animBg="1"/>
      <p:bldP spid="35" grpId="0" animBg="1"/>
      <p:bldP spid="36" grpId="0" animBg="1"/>
      <p:bldP spid="37" grpId="0" animBg="1"/>
      <p:bldP spid="38" grpId="0" animBg="1"/>
      <p:bldP spid="39" grpId="0" animBg="1"/>
      <p:bldP spid="40" grpId="0" animBg="1"/>
      <p:bldP spid="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端口和端口号的介绍</a:t>
            </a:r>
            <a:endParaRPr kumimoji="1" lang="zh-CN" altLang="en-US" dirty="0"/>
          </a:p>
        </p:txBody>
      </p:sp>
      <p:sp>
        <p:nvSpPr>
          <p:cNvPr id="3" name="文本占位符 2"/>
          <p:cNvSpPr>
            <a:spLocks noGrp="1"/>
          </p:cNvSpPr>
          <p:nvPr>
            <p:ph type="body" sz="quarter" idx="10"/>
          </p:nvPr>
        </p:nvSpPr>
        <p:spPr/>
        <p:txBody>
          <a:bodyPr/>
          <a:lstStyle/>
          <a:p>
            <a:r>
              <a:rPr lang="zh-CN" altLang="en-US" dirty="0"/>
              <a:t>端口号</a:t>
            </a:r>
            <a:endParaRPr lang="zh-CN" altLang="en-US" dirty="0"/>
          </a:p>
        </p:txBody>
      </p:sp>
      <p:sp>
        <p:nvSpPr>
          <p:cNvPr id="4" name="文本占位符 3"/>
          <p:cNvSpPr>
            <a:spLocks noGrp="1"/>
          </p:cNvSpPr>
          <p:nvPr>
            <p:ph type="body" sz="quarter" idx="11"/>
          </p:nvPr>
        </p:nvSpPr>
        <p:spPr>
          <a:xfrm>
            <a:off x="768202" y="1646133"/>
            <a:ext cx="10700194" cy="4219575"/>
          </a:xfrm>
        </p:spPr>
        <p:txBody>
          <a:bodyPr/>
          <a:lstStyle/>
          <a:p>
            <a:r>
              <a:rPr lang="zh-CN" altLang="en-US" b="1" dirty="0">
                <a:solidFill>
                  <a:srgbClr val="404040"/>
                </a:solidFill>
                <a:latin typeface="微软雅黑" panose="020B0503020204020204" pitchFamily="34" charset="-122"/>
                <a:ea typeface="微软雅黑" panose="020B0503020204020204" pitchFamily="34" charset="-122"/>
              </a:rPr>
              <a:t>其实，每一个端口都会有一个对应的端口号，想要找到端口通过端口号即可</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22" name="云形 21"/>
          <p:cNvSpPr/>
          <p:nvPr/>
        </p:nvSpPr>
        <p:spPr>
          <a:xfrm>
            <a:off x="3648522" y="2636912"/>
            <a:ext cx="1712664" cy="99773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zh-CN" altLang="en-US" dirty="0"/>
          </a:p>
        </p:txBody>
      </p:sp>
      <p:cxnSp>
        <p:nvCxnSpPr>
          <p:cNvPr id="23" name="直线箭头连接符 22"/>
          <p:cNvCxnSpPr/>
          <p:nvPr/>
        </p:nvCxnSpPr>
        <p:spPr>
          <a:xfrm flipH="1">
            <a:off x="2871986" y="3360376"/>
            <a:ext cx="796554" cy="2078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15"/>
          <p:cNvSpPr txBox="1">
            <a:spLocks noChangeArrowheads="1"/>
          </p:cNvSpPr>
          <p:nvPr/>
        </p:nvSpPr>
        <p:spPr bwMode="auto">
          <a:xfrm>
            <a:off x="940952" y="5803867"/>
            <a:ext cx="1305396"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a:solidFill>
                  <a:srgbClr val="262626"/>
                </a:solidFill>
                <a:latin typeface="微软雅黑" panose="020B0503020204020204" pitchFamily="34" charset="-122"/>
                <a:ea typeface="微软雅黑" panose="020B0503020204020204" pitchFamily="34" charset="-122"/>
              </a:rPr>
              <a:t>192.168.1.100</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42" name="TextBox 15"/>
          <p:cNvSpPr txBox="1">
            <a:spLocks noChangeArrowheads="1"/>
          </p:cNvSpPr>
          <p:nvPr/>
        </p:nvSpPr>
        <p:spPr bwMode="auto">
          <a:xfrm>
            <a:off x="6626340" y="5803867"/>
            <a:ext cx="129614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192.168.1.102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cxnSp>
        <p:nvCxnSpPr>
          <p:cNvPr id="43" name="直线箭头连接符 42"/>
          <p:cNvCxnSpPr/>
          <p:nvPr/>
        </p:nvCxnSpPr>
        <p:spPr>
          <a:xfrm>
            <a:off x="5136903" y="3429635"/>
            <a:ext cx="615403" cy="2824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4" name="矩形 43"/>
          <p:cNvSpPr/>
          <p:nvPr/>
        </p:nvSpPr>
        <p:spPr>
          <a:xfrm>
            <a:off x="5927402" y="3623743"/>
            <a:ext cx="2664295" cy="218012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zh-CN" altLang="en-US" dirty="0"/>
          </a:p>
        </p:txBody>
      </p:sp>
      <p:sp>
        <p:nvSpPr>
          <p:cNvPr id="45" name="TextBox 15"/>
          <p:cNvSpPr txBox="1">
            <a:spLocks noChangeArrowheads="1"/>
          </p:cNvSpPr>
          <p:nvPr/>
        </p:nvSpPr>
        <p:spPr bwMode="auto">
          <a:xfrm>
            <a:off x="1267232" y="3186712"/>
            <a:ext cx="590877"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电脑</a:t>
            </a:r>
            <a:r>
              <a:rPr lang="en-US" altLang="zh-CN" sz="1050" dirty="0">
                <a:solidFill>
                  <a:srgbClr val="262626"/>
                </a:solidFill>
                <a:latin typeface="微软雅黑" panose="020B0503020204020204" pitchFamily="34" charset="-122"/>
                <a:ea typeface="微软雅黑" panose="020B0503020204020204" pitchFamily="34" charset="-122"/>
              </a:rPr>
              <a:t>1</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46" name="TextBox 15"/>
          <p:cNvSpPr txBox="1">
            <a:spLocks noChangeArrowheads="1"/>
          </p:cNvSpPr>
          <p:nvPr/>
        </p:nvSpPr>
        <p:spPr bwMode="auto">
          <a:xfrm>
            <a:off x="7007225" y="3236157"/>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电脑</a:t>
            </a:r>
            <a:r>
              <a:rPr lang="en-US" altLang="zh-CN" sz="1050" dirty="0">
                <a:solidFill>
                  <a:srgbClr val="262626"/>
                </a:solidFill>
                <a:latin typeface="微软雅黑" panose="020B0503020204020204" pitchFamily="34" charset="-122"/>
                <a:ea typeface="微软雅黑" panose="020B0503020204020204" pitchFamily="34" charset="-122"/>
              </a:rPr>
              <a:t>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2069063" y="3743962"/>
            <a:ext cx="783504"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48" name="文本框 47"/>
          <p:cNvSpPr txBox="1"/>
          <p:nvPr/>
        </p:nvSpPr>
        <p:spPr>
          <a:xfrm>
            <a:off x="2039819" y="4326032"/>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49" name="文本框 48"/>
          <p:cNvSpPr txBox="1"/>
          <p:nvPr/>
        </p:nvSpPr>
        <p:spPr>
          <a:xfrm>
            <a:off x="2039819" y="4910278"/>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50" name="文本框 49"/>
          <p:cNvSpPr txBox="1"/>
          <p:nvPr/>
        </p:nvSpPr>
        <p:spPr>
          <a:xfrm>
            <a:off x="2048173" y="5431864"/>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51" name="文本框 50"/>
          <p:cNvSpPr txBox="1"/>
          <p:nvPr/>
        </p:nvSpPr>
        <p:spPr>
          <a:xfrm>
            <a:off x="5970555" y="3763136"/>
            <a:ext cx="783504"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52" name="文本框 51"/>
          <p:cNvSpPr txBox="1"/>
          <p:nvPr/>
        </p:nvSpPr>
        <p:spPr>
          <a:xfrm>
            <a:off x="5956953" y="4289552"/>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53" name="文本框 52"/>
          <p:cNvSpPr txBox="1"/>
          <p:nvPr/>
        </p:nvSpPr>
        <p:spPr>
          <a:xfrm>
            <a:off x="5956953" y="4875999"/>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54" name="文本框 53"/>
          <p:cNvSpPr txBox="1"/>
          <p:nvPr/>
        </p:nvSpPr>
        <p:spPr>
          <a:xfrm>
            <a:off x="5963560" y="5438819"/>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55" name="文本框 54"/>
          <p:cNvSpPr txBox="1"/>
          <p:nvPr/>
        </p:nvSpPr>
        <p:spPr>
          <a:xfrm>
            <a:off x="2871986" y="3743962"/>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a:solidFill>
                  <a:schemeClr val="tx1">
                    <a:lumMod val="65000"/>
                    <a:lumOff val="35000"/>
                  </a:schemeClr>
                </a:solidFill>
              </a:rPr>
              <a:t>2425</a:t>
            </a:r>
            <a:endParaRPr kumimoji="1" lang="zh-CN" altLang="en-US" sz="1050" dirty="0">
              <a:solidFill>
                <a:schemeClr val="tx1">
                  <a:lumMod val="65000"/>
                  <a:lumOff val="35000"/>
                </a:schemeClr>
              </a:solidFill>
              <a:latin typeface="+mn-lt"/>
              <a:ea typeface="+mn-ea"/>
            </a:endParaRPr>
          </a:p>
        </p:txBody>
      </p:sp>
      <p:sp>
        <p:nvSpPr>
          <p:cNvPr id="56" name="文本框 55"/>
          <p:cNvSpPr txBox="1"/>
          <p:nvPr/>
        </p:nvSpPr>
        <p:spPr>
          <a:xfrm>
            <a:off x="5479774" y="376313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a:solidFill>
                  <a:schemeClr val="tx1">
                    <a:lumMod val="65000"/>
                    <a:lumOff val="35000"/>
                  </a:schemeClr>
                </a:solidFill>
              </a:rPr>
              <a:t>2425</a:t>
            </a:r>
            <a:endParaRPr kumimoji="1" lang="zh-CN" altLang="en-US" sz="1050" dirty="0">
              <a:solidFill>
                <a:schemeClr val="tx1">
                  <a:lumMod val="65000"/>
                  <a:lumOff val="35000"/>
                </a:schemeClr>
              </a:solidFill>
              <a:latin typeface="+mn-lt"/>
              <a:ea typeface="+mn-ea"/>
            </a:endParaRPr>
          </a:p>
        </p:txBody>
      </p:sp>
      <p:sp>
        <p:nvSpPr>
          <p:cNvPr id="57" name="文本框 56"/>
          <p:cNvSpPr txBox="1"/>
          <p:nvPr/>
        </p:nvSpPr>
        <p:spPr>
          <a:xfrm>
            <a:off x="2878529" y="4326032"/>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58" name="文本框 57"/>
          <p:cNvSpPr txBox="1"/>
          <p:nvPr/>
        </p:nvSpPr>
        <p:spPr>
          <a:xfrm>
            <a:off x="5448635" y="4289552"/>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59" name="文本框 58"/>
          <p:cNvSpPr txBox="1"/>
          <p:nvPr/>
        </p:nvSpPr>
        <p:spPr>
          <a:xfrm>
            <a:off x="2866228" y="4910278"/>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60" name="文本框 59"/>
          <p:cNvSpPr txBox="1"/>
          <p:nvPr/>
        </p:nvSpPr>
        <p:spPr>
          <a:xfrm>
            <a:off x="2881189" y="5431864"/>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61" name="文本框 60"/>
          <p:cNvSpPr txBox="1"/>
          <p:nvPr/>
        </p:nvSpPr>
        <p:spPr>
          <a:xfrm>
            <a:off x="5463106" y="4870128"/>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62" name="文本框 61"/>
          <p:cNvSpPr txBox="1"/>
          <p:nvPr/>
        </p:nvSpPr>
        <p:spPr>
          <a:xfrm>
            <a:off x="5451172" y="5443182"/>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P spid="42" grpId="0"/>
      <p:bldP spid="44" grpId="0" animBg="1"/>
      <p:bldP spid="45" grpId="0"/>
      <p:bldP spid="46"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端口和端口号的介绍</a:t>
            </a:r>
            <a:endParaRPr kumimoji="1" lang="zh-CN" altLang="en-US" dirty="0"/>
          </a:p>
        </p:txBody>
      </p:sp>
      <p:sp>
        <p:nvSpPr>
          <p:cNvPr id="3" name="文本占位符 2"/>
          <p:cNvSpPr>
            <a:spLocks noGrp="1"/>
          </p:cNvSpPr>
          <p:nvPr>
            <p:ph type="body" sz="quarter" idx="10"/>
          </p:nvPr>
        </p:nvSpPr>
        <p:spPr/>
        <p:txBody>
          <a:bodyPr/>
          <a:lstStyle/>
          <a:p>
            <a:pPr>
              <a:lnSpc>
                <a:spcPct val="150000"/>
              </a:lnSpc>
            </a:pPr>
            <a:r>
              <a:rPr lang="zh-CN" altLang="en-US" dirty="0">
                <a:solidFill>
                  <a:srgbClr val="404040"/>
                </a:solidFill>
                <a:latin typeface="微软雅黑" panose="020B0503020204020204" pitchFamily="34" charset="-122"/>
                <a:ea typeface="微软雅黑" panose="020B0503020204020204" pitchFamily="34" charset="-122"/>
              </a:rPr>
              <a:t>什么是端口号</a:t>
            </a:r>
            <a:r>
              <a:rPr lang="en-US" altLang="zh-CN" dirty="0">
                <a:solidFill>
                  <a:srgbClr val="404040"/>
                </a:solidFill>
                <a:latin typeface="微软雅黑" panose="020B0503020204020204" pitchFamily="34" charset="-122"/>
                <a:ea typeface="微软雅黑" panose="020B0503020204020204" pitchFamily="34" charset="-122"/>
              </a:rPr>
              <a:t>?</a:t>
            </a:r>
            <a:endParaRPr lang="zh-CN" altLang="en-US" dirty="0">
              <a:solidFill>
                <a:srgbClr val="404040"/>
              </a:solidFill>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1"/>
          </p:nvPr>
        </p:nvSpPr>
        <p:spPr>
          <a:xfrm>
            <a:off x="768202" y="1646133"/>
            <a:ext cx="10700194" cy="4219575"/>
          </a:xfrm>
        </p:spPr>
        <p:txBody>
          <a:bodyPr/>
          <a:lstStyle/>
          <a:p>
            <a:r>
              <a:rPr lang="zh-CN" altLang="en-US" dirty="0">
                <a:solidFill>
                  <a:srgbClr val="262626"/>
                </a:solidFill>
                <a:latin typeface="微软雅黑" panose="020B0503020204020204" pitchFamily="34" charset="-122"/>
                <a:ea typeface="微软雅黑" panose="020B0503020204020204" pitchFamily="34" charset="-122"/>
              </a:rPr>
              <a:t>操作系统为了统一管理这么多端口，就对端口进行了编号，这就是端口号，端口号其实就是一个</a:t>
            </a:r>
            <a:r>
              <a:rPr lang="zh-CN" altLang="en-US" b="1" dirty="0">
                <a:solidFill>
                  <a:srgbClr val="FF0000"/>
                </a:solidFill>
                <a:latin typeface="微软雅黑" panose="020B0503020204020204" pitchFamily="34" charset="-122"/>
                <a:ea typeface="微软雅黑" panose="020B0503020204020204" pitchFamily="34" charset="-122"/>
              </a:rPr>
              <a:t>数字</a:t>
            </a:r>
            <a:r>
              <a:rPr lang="zh-CN" altLang="en-US" dirty="0">
                <a:solidFill>
                  <a:srgbClr val="262626"/>
                </a:solidFill>
                <a:latin typeface="微软雅黑" panose="020B0503020204020204" pitchFamily="34" charset="-122"/>
                <a:ea typeface="微软雅黑" panose="020B0503020204020204" pitchFamily="34" charset="-122"/>
              </a:rPr>
              <a:t>，好比我们现实生活中的门牌号。</a:t>
            </a:r>
            <a:endParaRPr lang="en-US" altLang="zh-CN" dirty="0">
              <a:solidFill>
                <a:srgbClr val="262626"/>
              </a:solidFill>
              <a:latin typeface="微软雅黑" panose="020B0503020204020204" pitchFamily="34" charset="-122"/>
              <a:ea typeface="微软雅黑" panose="020B0503020204020204" pitchFamily="34" charset="-122"/>
            </a:endParaRPr>
          </a:p>
          <a:p>
            <a:endParaRPr lang="en-US" altLang="zh-CN" dirty="0">
              <a:solidFill>
                <a:srgbClr val="262626"/>
              </a:solidFill>
              <a:latin typeface="微软雅黑" panose="020B0503020204020204" pitchFamily="34" charset="-122"/>
              <a:ea typeface="微软雅黑" panose="020B0503020204020204" pitchFamily="34" charset="-122"/>
            </a:endParaRPr>
          </a:p>
          <a:p>
            <a:r>
              <a:rPr lang="zh-CN" altLang="en-US" dirty="0">
                <a:solidFill>
                  <a:srgbClr val="262626"/>
                </a:solidFill>
                <a:latin typeface="微软雅黑" panose="020B0503020204020204" pitchFamily="34" charset="-122"/>
                <a:ea typeface="微软雅黑" panose="020B0503020204020204" pitchFamily="34" charset="-122"/>
              </a:rPr>
              <a:t>端口号有</a:t>
            </a:r>
            <a:r>
              <a:rPr lang="en-US" altLang="zh-CN" dirty="0">
                <a:solidFill>
                  <a:srgbClr val="262626"/>
                </a:solidFill>
                <a:latin typeface="微软雅黑" panose="020B0503020204020204" pitchFamily="34" charset="-122"/>
                <a:ea typeface="微软雅黑" panose="020B0503020204020204" pitchFamily="34" charset="-122"/>
              </a:rPr>
              <a:t>65536</a:t>
            </a:r>
            <a:r>
              <a:rPr lang="zh-CN" altLang="en-US" dirty="0">
                <a:solidFill>
                  <a:srgbClr val="262626"/>
                </a:solidFill>
                <a:latin typeface="微软雅黑" panose="020B0503020204020204" pitchFamily="34" charset="-122"/>
                <a:ea typeface="微软雅黑" panose="020B0503020204020204" pitchFamily="34" charset="-122"/>
              </a:rPr>
              <a:t>个</a:t>
            </a:r>
            <a:endParaRPr lang="zh-CN" altLang="en-US"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端口和端口号的介绍</a:t>
            </a:r>
            <a:endParaRPr kumimoji="1" lang="zh-CN" altLang="en-US" dirty="0"/>
          </a:p>
        </p:txBody>
      </p:sp>
      <p:sp>
        <p:nvSpPr>
          <p:cNvPr id="3" name="文本占位符 2"/>
          <p:cNvSpPr>
            <a:spLocks noGrp="1"/>
          </p:cNvSpPr>
          <p:nvPr>
            <p:ph type="body" sz="quarter" idx="10"/>
          </p:nvPr>
        </p:nvSpPr>
        <p:spPr/>
        <p:txBody>
          <a:bodyPr/>
          <a:lstStyle/>
          <a:p>
            <a:pPr>
              <a:lnSpc>
                <a:spcPct val="150000"/>
              </a:lnSpc>
            </a:pPr>
            <a:r>
              <a:rPr lang="zh-CN" altLang="en-US" dirty="0">
                <a:solidFill>
                  <a:srgbClr val="404040"/>
                </a:solidFill>
                <a:latin typeface="微软雅黑" panose="020B0503020204020204" pitchFamily="34" charset="-122"/>
                <a:ea typeface="微软雅黑" panose="020B0503020204020204" pitchFamily="34" charset="-122"/>
              </a:rPr>
              <a:t>什么是端口号</a:t>
            </a:r>
            <a:r>
              <a:rPr lang="en-US" altLang="zh-CN" dirty="0">
                <a:solidFill>
                  <a:srgbClr val="404040"/>
                </a:solidFill>
                <a:latin typeface="微软雅黑" panose="020B0503020204020204" pitchFamily="34" charset="-122"/>
                <a:ea typeface="微软雅黑" panose="020B0503020204020204" pitchFamily="34" charset="-122"/>
              </a:rPr>
              <a:t>?</a:t>
            </a:r>
            <a:endParaRPr lang="zh-CN" altLang="en-US" dirty="0">
              <a:solidFill>
                <a:srgbClr val="404040"/>
              </a:solidFill>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1"/>
          </p:nvPr>
        </p:nvSpPr>
        <p:spPr>
          <a:xfrm>
            <a:off x="768202" y="1646133"/>
            <a:ext cx="10700194" cy="4219575"/>
          </a:xfrm>
        </p:spPr>
        <p:txBody>
          <a:bodyPr/>
          <a:lstStyle/>
          <a:p>
            <a:r>
              <a:rPr lang="zh-CN" altLang="en-US" b="1" dirty="0">
                <a:solidFill>
                  <a:srgbClr val="404040"/>
                </a:solidFill>
                <a:latin typeface="微软雅黑" panose="020B0503020204020204" pitchFamily="34" charset="-122"/>
                <a:ea typeface="微软雅黑" panose="020B0503020204020204" pitchFamily="34" charset="-122"/>
              </a:rPr>
              <a:t>最终通信流程，通过</a:t>
            </a:r>
            <a:r>
              <a:rPr lang="en-US" altLang="zh-CN" b="1" dirty="0" err="1">
                <a:solidFill>
                  <a:srgbClr val="404040"/>
                </a:solidFill>
                <a:latin typeface="微软雅黑" panose="020B0503020204020204" pitchFamily="34" charset="-122"/>
                <a:ea typeface="微软雅黑" panose="020B0503020204020204" pitchFamily="34" charset="-122"/>
              </a:rPr>
              <a:t>ip</a:t>
            </a:r>
            <a:r>
              <a:rPr lang="zh-CN" altLang="en-US" b="1" dirty="0">
                <a:solidFill>
                  <a:srgbClr val="404040"/>
                </a:solidFill>
                <a:latin typeface="微软雅黑" panose="020B0503020204020204" pitchFamily="34" charset="-122"/>
                <a:ea typeface="微软雅黑" panose="020B0503020204020204" pitchFamily="34" charset="-122"/>
              </a:rPr>
              <a:t>地址找到对应的设备，通过端口号找到对应的端口，然后通过端口把数据给应用程序</a:t>
            </a:r>
            <a:endParaRPr lang="zh-CN" altLang="en-US" b="1" dirty="0">
              <a:solidFill>
                <a:srgbClr val="404040"/>
              </a:solidFill>
              <a:latin typeface="微软雅黑" panose="020B0503020204020204" pitchFamily="34" charset="-122"/>
              <a:ea typeface="微软雅黑" panose="020B0503020204020204" pitchFamily="34" charset="-122"/>
            </a:endParaRPr>
          </a:p>
        </p:txBody>
      </p:sp>
      <p:sp>
        <p:nvSpPr>
          <p:cNvPr id="5" name="矩形 4"/>
          <p:cNvSpPr/>
          <p:nvPr/>
        </p:nvSpPr>
        <p:spPr>
          <a:xfrm>
            <a:off x="900116" y="3321912"/>
            <a:ext cx="2691950" cy="222925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en-US" altLang="zh-CN" dirty="0"/>
          </a:p>
        </p:txBody>
      </p:sp>
      <p:sp>
        <p:nvSpPr>
          <p:cNvPr id="6" name="云形 5"/>
          <p:cNvSpPr/>
          <p:nvPr/>
        </p:nvSpPr>
        <p:spPr>
          <a:xfrm>
            <a:off x="4368602" y="2348880"/>
            <a:ext cx="1712664" cy="99773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zh-CN" altLang="en-US" dirty="0"/>
          </a:p>
        </p:txBody>
      </p:sp>
      <p:cxnSp>
        <p:nvCxnSpPr>
          <p:cNvPr id="7" name="直线箭头连接符 6"/>
          <p:cNvCxnSpPr/>
          <p:nvPr/>
        </p:nvCxnSpPr>
        <p:spPr>
          <a:xfrm flipH="1">
            <a:off x="3592066" y="3072344"/>
            <a:ext cx="796554" cy="2078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直线箭头连接符 7"/>
          <p:cNvCxnSpPr/>
          <p:nvPr/>
        </p:nvCxnSpPr>
        <p:spPr>
          <a:xfrm>
            <a:off x="5856983" y="3141603"/>
            <a:ext cx="615403" cy="2824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矩形 8"/>
          <p:cNvSpPr/>
          <p:nvPr/>
        </p:nvSpPr>
        <p:spPr>
          <a:xfrm>
            <a:off x="6647482" y="3335711"/>
            <a:ext cx="2664295" cy="218012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dirty="0"/>
              <a:t>飞秋</a:t>
            </a:r>
            <a:endParaRPr kumimoji="1" lang="en-US" altLang="zh-CN" dirty="0"/>
          </a:p>
          <a:p>
            <a:pPr algn="ctr"/>
            <a:endParaRPr kumimoji="1" lang="en-US" altLang="zh-CN" dirty="0"/>
          </a:p>
          <a:p>
            <a:pPr algn="ctr"/>
            <a:r>
              <a:rPr kumimoji="1" lang="en-US" altLang="zh-CN" dirty="0"/>
              <a:t>QQ</a:t>
            </a:r>
            <a:endParaRPr kumimoji="1" lang="en-US" altLang="zh-CN" dirty="0"/>
          </a:p>
          <a:p>
            <a:pPr algn="ctr"/>
            <a:endParaRPr kumimoji="1" lang="en-US" altLang="zh-CN" dirty="0"/>
          </a:p>
          <a:p>
            <a:pPr algn="ctr"/>
            <a:r>
              <a:rPr kumimoji="1" lang="zh-CN" altLang="en-US" dirty="0"/>
              <a:t>微信</a:t>
            </a:r>
            <a:endParaRPr kumimoji="1" lang="en-US" altLang="zh-CN" dirty="0"/>
          </a:p>
          <a:p>
            <a:pPr algn="ctr"/>
            <a:endParaRPr kumimoji="1" lang="en-US" altLang="zh-CN" dirty="0"/>
          </a:p>
          <a:p>
            <a:pPr algn="ctr"/>
            <a:r>
              <a:rPr kumimoji="1" lang="zh-CN" altLang="en-US" dirty="0"/>
              <a:t>陌陌</a:t>
            </a:r>
            <a:endParaRPr kumimoji="1" lang="zh-CN" altLang="en-US" dirty="0"/>
          </a:p>
        </p:txBody>
      </p:sp>
      <p:sp>
        <p:nvSpPr>
          <p:cNvPr id="10" name="TextBox 15"/>
          <p:cNvSpPr txBox="1">
            <a:spLocks noChangeArrowheads="1"/>
          </p:cNvSpPr>
          <p:nvPr/>
        </p:nvSpPr>
        <p:spPr bwMode="auto">
          <a:xfrm>
            <a:off x="1987312" y="2898680"/>
            <a:ext cx="590877"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电脑</a:t>
            </a:r>
            <a:r>
              <a:rPr lang="en-US" altLang="zh-CN" sz="1050" dirty="0">
                <a:solidFill>
                  <a:srgbClr val="262626"/>
                </a:solidFill>
                <a:latin typeface="微软雅黑" panose="020B0503020204020204" pitchFamily="34" charset="-122"/>
                <a:ea typeface="微软雅黑" panose="020B0503020204020204" pitchFamily="34" charset="-122"/>
              </a:rPr>
              <a:t>1</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1" name="TextBox 15"/>
          <p:cNvSpPr txBox="1">
            <a:spLocks noChangeArrowheads="1"/>
          </p:cNvSpPr>
          <p:nvPr/>
        </p:nvSpPr>
        <p:spPr bwMode="auto">
          <a:xfrm>
            <a:off x="7727305" y="2948125"/>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电脑</a:t>
            </a:r>
            <a:r>
              <a:rPr lang="en-US" altLang="zh-CN" sz="1050" dirty="0">
                <a:solidFill>
                  <a:srgbClr val="262626"/>
                </a:solidFill>
                <a:latin typeface="微软雅黑" panose="020B0503020204020204" pitchFamily="34" charset="-122"/>
                <a:ea typeface="微软雅黑" panose="020B0503020204020204" pitchFamily="34" charset="-122"/>
              </a:rPr>
              <a:t>2</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2789143" y="3455930"/>
            <a:ext cx="783504"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13" name="文本框 12"/>
          <p:cNvSpPr txBox="1"/>
          <p:nvPr/>
        </p:nvSpPr>
        <p:spPr>
          <a:xfrm>
            <a:off x="2759899" y="4038000"/>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14" name="文本框 13"/>
          <p:cNvSpPr txBox="1"/>
          <p:nvPr/>
        </p:nvSpPr>
        <p:spPr>
          <a:xfrm>
            <a:off x="2759899" y="4622246"/>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15" name="文本框 14"/>
          <p:cNvSpPr txBox="1"/>
          <p:nvPr/>
        </p:nvSpPr>
        <p:spPr>
          <a:xfrm>
            <a:off x="2768253" y="5143832"/>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16" name="文本框 15"/>
          <p:cNvSpPr txBox="1"/>
          <p:nvPr/>
        </p:nvSpPr>
        <p:spPr>
          <a:xfrm>
            <a:off x="6690635" y="3475104"/>
            <a:ext cx="783504"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latin typeface="+mn-lt"/>
                <a:ea typeface="+mn-ea"/>
              </a:rPr>
              <a:t>飞秋端口</a:t>
            </a:r>
            <a:endParaRPr kumimoji="1" lang="zh-CN" altLang="en-US" sz="1050" dirty="0">
              <a:solidFill>
                <a:schemeClr val="tx1">
                  <a:lumMod val="65000"/>
                  <a:lumOff val="35000"/>
                </a:schemeClr>
              </a:solidFill>
              <a:latin typeface="+mn-lt"/>
              <a:ea typeface="+mn-ea"/>
            </a:endParaRPr>
          </a:p>
        </p:txBody>
      </p:sp>
      <p:sp>
        <p:nvSpPr>
          <p:cNvPr id="17" name="文本框 16"/>
          <p:cNvSpPr txBox="1"/>
          <p:nvPr/>
        </p:nvSpPr>
        <p:spPr>
          <a:xfrm>
            <a:off x="6677033" y="4001520"/>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QQ</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18" name="文本框 17"/>
          <p:cNvSpPr txBox="1"/>
          <p:nvPr/>
        </p:nvSpPr>
        <p:spPr>
          <a:xfrm>
            <a:off x="6677033" y="4587967"/>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a:solidFill>
                  <a:schemeClr val="tx1">
                    <a:lumMod val="65000"/>
                    <a:lumOff val="35000"/>
                  </a:schemeClr>
                </a:solidFill>
              </a:rPr>
              <a:t>微信</a:t>
            </a:r>
            <a:r>
              <a:rPr kumimoji="1" lang="zh-CN" altLang="en-US" sz="105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19" name="文本框 18"/>
          <p:cNvSpPr txBox="1"/>
          <p:nvPr/>
        </p:nvSpPr>
        <p:spPr>
          <a:xfrm>
            <a:off x="6683640" y="5150787"/>
            <a:ext cx="796858" cy="25391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zh-CN" altLang="en-US" sz="1050" dirty="0">
                <a:solidFill>
                  <a:schemeClr val="tx1">
                    <a:lumMod val="65000"/>
                    <a:lumOff val="35000"/>
                  </a:schemeClr>
                </a:solidFill>
              </a:rPr>
              <a:t>陌陌</a:t>
            </a:r>
            <a:r>
              <a:rPr kumimoji="1" lang="zh-CN" altLang="en-US" sz="1050" dirty="0">
                <a:solidFill>
                  <a:schemeClr val="tx1">
                    <a:lumMod val="65000"/>
                    <a:lumOff val="35000"/>
                  </a:schemeClr>
                </a:solidFill>
                <a:latin typeface="+mn-lt"/>
                <a:ea typeface="+mn-ea"/>
              </a:rPr>
              <a:t>端口</a:t>
            </a:r>
            <a:endParaRPr kumimoji="1" lang="zh-CN" altLang="en-US" sz="1050" dirty="0">
              <a:solidFill>
                <a:schemeClr val="tx1">
                  <a:lumMod val="65000"/>
                  <a:lumOff val="35000"/>
                </a:schemeClr>
              </a:solidFill>
              <a:latin typeface="+mn-lt"/>
              <a:ea typeface="+mn-ea"/>
            </a:endParaRPr>
          </a:p>
        </p:txBody>
      </p:sp>
      <p:sp>
        <p:nvSpPr>
          <p:cNvPr id="20" name="文本框 19"/>
          <p:cNvSpPr txBox="1"/>
          <p:nvPr/>
        </p:nvSpPr>
        <p:spPr>
          <a:xfrm>
            <a:off x="3592066" y="3455930"/>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a:solidFill>
                  <a:schemeClr val="tx1">
                    <a:lumMod val="65000"/>
                    <a:lumOff val="35000"/>
                  </a:schemeClr>
                </a:solidFill>
              </a:rPr>
              <a:t>2425</a:t>
            </a:r>
            <a:endParaRPr kumimoji="1" lang="zh-CN" altLang="en-US" sz="1050" dirty="0">
              <a:solidFill>
                <a:schemeClr val="tx1">
                  <a:lumMod val="65000"/>
                  <a:lumOff val="35000"/>
                </a:schemeClr>
              </a:solidFill>
              <a:latin typeface="+mn-lt"/>
              <a:ea typeface="+mn-ea"/>
            </a:endParaRPr>
          </a:p>
        </p:txBody>
      </p:sp>
      <p:sp>
        <p:nvSpPr>
          <p:cNvPr id="21" name="文本框 20"/>
          <p:cNvSpPr txBox="1"/>
          <p:nvPr/>
        </p:nvSpPr>
        <p:spPr>
          <a:xfrm>
            <a:off x="6199854" y="3475104"/>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a:solidFill>
                  <a:schemeClr val="tx1">
                    <a:lumMod val="65000"/>
                    <a:lumOff val="35000"/>
                  </a:schemeClr>
                </a:solidFill>
              </a:rPr>
              <a:t>2425</a:t>
            </a:r>
            <a:endParaRPr kumimoji="1" lang="zh-CN" altLang="en-US" sz="1050" dirty="0">
              <a:solidFill>
                <a:schemeClr val="tx1">
                  <a:lumMod val="65000"/>
                  <a:lumOff val="35000"/>
                </a:schemeClr>
              </a:solidFill>
              <a:latin typeface="+mn-lt"/>
              <a:ea typeface="+mn-ea"/>
            </a:endParaRPr>
          </a:p>
        </p:txBody>
      </p:sp>
      <p:sp>
        <p:nvSpPr>
          <p:cNvPr id="22" name="文本框 21"/>
          <p:cNvSpPr txBox="1"/>
          <p:nvPr/>
        </p:nvSpPr>
        <p:spPr>
          <a:xfrm>
            <a:off x="3598609" y="4038000"/>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23" name="文本框 22"/>
          <p:cNvSpPr txBox="1"/>
          <p:nvPr/>
        </p:nvSpPr>
        <p:spPr>
          <a:xfrm>
            <a:off x="6168715" y="4001520"/>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24" name="文本框 23"/>
          <p:cNvSpPr txBox="1"/>
          <p:nvPr/>
        </p:nvSpPr>
        <p:spPr>
          <a:xfrm>
            <a:off x="3586308" y="462224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25" name="文本框 24"/>
          <p:cNvSpPr txBox="1"/>
          <p:nvPr/>
        </p:nvSpPr>
        <p:spPr>
          <a:xfrm>
            <a:off x="3601269" y="5143832"/>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26" name="文本框 25"/>
          <p:cNvSpPr txBox="1"/>
          <p:nvPr/>
        </p:nvSpPr>
        <p:spPr>
          <a:xfrm>
            <a:off x="6183186" y="4582096"/>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sp>
        <p:nvSpPr>
          <p:cNvPr id="27" name="文本框 26"/>
          <p:cNvSpPr txBox="1"/>
          <p:nvPr/>
        </p:nvSpPr>
        <p:spPr>
          <a:xfrm>
            <a:off x="6171252" y="5155150"/>
            <a:ext cx="483786" cy="253916"/>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fontAlgn="auto">
              <a:spcBef>
                <a:spcPts val="0"/>
              </a:spcBef>
              <a:spcAft>
                <a:spcPts val="0"/>
              </a:spcAft>
            </a:pPr>
            <a:r>
              <a:rPr kumimoji="1" lang="en-US" altLang="zh-CN" sz="1050" dirty="0">
                <a:solidFill>
                  <a:schemeClr val="tx1">
                    <a:lumMod val="65000"/>
                    <a:lumOff val="35000"/>
                  </a:schemeClr>
                </a:solidFill>
              </a:rPr>
              <a:t>…</a:t>
            </a:r>
            <a:endParaRPr kumimoji="1" lang="zh-CN" altLang="en-US" sz="1050" dirty="0">
              <a:solidFill>
                <a:schemeClr val="tx1">
                  <a:lumMod val="65000"/>
                  <a:lumOff val="35000"/>
                </a:schemeClr>
              </a:solidFill>
              <a:latin typeface="+mn-lt"/>
              <a:ea typeface="+mn-ea"/>
            </a:endParaRPr>
          </a:p>
        </p:txBody>
      </p:sp>
      <p:cxnSp>
        <p:nvCxnSpPr>
          <p:cNvPr id="28" name="直线箭头连接符 27"/>
          <p:cNvCxnSpPr/>
          <p:nvPr/>
        </p:nvCxnSpPr>
        <p:spPr>
          <a:xfrm>
            <a:off x="4082395" y="3709846"/>
            <a:ext cx="2100791" cy="191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9" name="TextBox 15"/>
          <p:cNvSpPr txBox="1">
            <a:spLocks noChangeArrowheads="1"/>
          </p:cNvSpPr>
          <p:nvPr/>
        </p:nvSpPr>
        <p:spPr bwMode="auto">
          <a:xfrm>
            <a:off x="4713546" y="3757610"/>
            <a:ext cx="53437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数据</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30" name="TextBox 15"/>
          <p:cNvSpPr txBox="1">
            <a:spLocks noChangeArrowheads="1"/>
          </p:cNvSpPr>
          <p:nvPr/>
        </p:nvSpPr>
        <p:spPr bwMode="auto">
          <a:xfrm>
            <a:off x="4367460" y="3394313"/>
            <a:ext cx="1489523"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zh-CN" altLang="en-US" sz="1050" dirty="0">
                <a:solidFill>
                  <a:srgbClr val="262626"/>
                </a:solidFill>
                <a:latin typeface="微软雅黑" panose="020B0503020204020204" pitchFamily="34" charset="-122"/>
                <a:ea typeface="微软雅黑" panose="020B0503020204020204" pitchFamily="34" charset="-122"/>
              </a:rPr>
              <a:t>对方</a:t>
            </a:r>
            <a:r>
              <a:rPr lang="en-US" altLang="zh-CN" sz="1050" dirty="0" err="1">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和对方端口号</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p:bldP spid="11"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9"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78558" y="751219"/>
            <a:ext cx="7488832" cy="4752528"/>
          </a:xfrm>
        </p:spPr>
        <p:txBody>
          <a:bodyPr/>
          <a:lstStyle/>
          <a:p>
            <a:pPr marL="0" indent="0">
              <a:lnSpc>
                <a:spcPct val="150000"/>
              </a:lnSpc>
            </a:pPr>
            <a:r>
              <a:rPr lang="zh-CN" altLang="en-US" sz="1600" dirty="0">
                <a:solidFill>
                  <a:srgbClr val="262626"/>
                </a:solidFill>
                <a:latin typeface="微软雅黑" panose="020B0503020204020204" pitchFamily="34" charset="-122"/>
                <a:ea typeface="微软雅黑" panose="020B0503020204020204" pitchFamily="34" charset="-122"/>
              </a:rPr>
              <a:t>端口是</a:t>
            </a:r>
            <a:r>
              <a:rPr lang="zh-CN" altLang="en-US" sz="1600" b="1" dirty="0">
                <a:solidFill>
                  <a:srgbClr val="C00000"/>
                </a:solidFill>
                <a:latin typeface="微软雅黑" panose="020B0503020204020204" pitchFamily="34" charset="-122"/>
                <a:ea typeface="微软雅黑" panose="020B0503020204020204" pitchFamily="34" charset="-122"/>
              </a:rPr>
              <a:t>传输数据通道，是数据传输的必经之路</a:t>
            </a:r>
            <a:r>
              <a:rPr lang="zh-CN" altLang="en-US" sz="1600" dirty="0">
                <a:solidFill>
                  <a:srgbClr val="262626"/>
                </a:solidFill>
                <a:latin typeface="微软雅黑" panose="020B0503020204020204" pitchFamily="34" charset="-122"/>
                <a:ea typeface="微软雅黑" panose="020B0503020204020204" pitchFamily="34" charset="-122"/>
              </a:rPr>
              <a:t>。</a:t>
            </a:r>
            <a:endParaRPr lang="en-US" altLang="zh-CN" sz="160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600" dirty="0">
                <a:solidFill>
                  <a:srgbClr val="262626"/>
                </a:solidFill>
                <a:latin typeface="微软雅黑" panose="020B0503020204020204" pitchFamily="34" charset="-122"/>
                <a:ea typeface="微软雅黑" panose="020B0503020204020204" pitchFamily="34" charset="-122"/>
              </a:rPr>
              <a:t>端口号是</a:t>
            </a:r>
            <a:r>
              <a:rPr lang="zh-CN" altLang="en-US" sz="1600" b="1" dirty="0">
                <a:solidFill>
                  <a:srgbClr val="C00000"/>
                </a:solidFill>
                <a:latin typeface="微软雅黑" panose="020B0503020204020204" pitchFamily="34" charset="-122"/>
                <a:ea typeface="微软雅黑" panose="020B0503020204020204" pitchFamily="34" charset="-122"/>
              </a:rPr>
              <a:t>用来管理区分不同端口的一个号码</a:t>
            </a:r>
            <a:r>
              <a:rPr lang="zh-CN" altLang="en-US" sz="1600" dirty="0">
                <a:solidFill>
                  <a:srgbClr val="262626"/>
                </a:solidFill>
                <a:latin typeface="微软雅黑" panose="020B0503020204020204" pitchFamily="34" charset="-122"/>
                <a:ea typeface="微软雅黑" panose="020B0503020204020204" pitchFamily="34" charset="-122"/>
              </a:rPr>
              <a:t>。</a:t>
            </a:r>
            <a:endParaRPr lang="en-US" altLang="zh-CN" sz="160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endParaRPr lang="en-US" altLang="zh-CN" sz="1600" dirty="0">
              <a:solidFill>
                <a:srgbClr val="262626"/>
              </a:solidFill>
              <a:latin typeface="微软雅黑" panose="020B0503020204020204" pitchFamily="34" charset="-122"/>
              <a:ea typeface="微软雅黑" panose="020B0503020204020204" pitchFamily="34" charset="-122"/>
            </a:endParaRPr>
          </a:p>
          <a:p>
            <a:pPr marL="0" indent="0">
              <a:lnSpc>
                <a:spcPct val="150000"/>
              </a:lnSpc>
            </a:pPr>
            <a:r>
              <a:rPr lang="zh-CN" altLang="en-US" sz="1600" dirty="0">
                <a:solidFill>
                  <a:srgbClr val="262626"/>
                </a:solidFill>
                <a:latin typeface="微软雅黑" panose="020B0503020204020204" pitchFamily="34" charset="-122"/>
                <a:ea typeface="微软雅黑" panose="020B0503020204020204" pitchFamily="34" charset="-122"/>
              </a:rPr>
              <a:t>网络通信流程：通过对方的</a:t>
            </a:r>
            <a:r>
              <a:rPr lang="en-US" altLang="zh-CN" sz="1600" dirty="0" err="1">
                <a:solidFill>
                  <a:srgbClr val="262626"/>
                </a:solidFill>
                <a:latin typeface="微软雅黑" panose="020B0503020204020204" pitchFamily="34" charset="-122"/>
                <a:ea typeface="微软雅黑" panose="020B0503020204020204" pitchFamily="34" charset="-122"/>
              </a:rPr>
              <a:t>ip</a:t>
            </a:r>
            <a:r>
              <a:rPr lang="zh-CN" altLang="en-US" sz="1600" dirty="0">
                <a:solidFill>
                  <a:srgbClr val="262626"/>
                </a:solidFill>
                <a:latin typeface="微软雅黑" panose="020B0503020204020204" pitchFamily="34" charset="-122"/>
                <a:ea typeface="微软雅黑" panose="020B0503020204020204" pitchFamily="34" charset="-122"/>
              </a:rPr>
              <a:t>地址能够找到对应的设备，然后再通过端口号能够找到对应的端口，然后通过端口可以给运行的应用程序传输数据。</a:t>
            </a:r>
            <a:endParaRPr lang="en-US" altLang="zh-CN" sz="1600" dirty="0">
              <a:solidFill>
                <a:srgbClr val="262626"/>
              </a:solidFill>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zh-CN" altLang="en-US" dirty="0"/>
              <a:t>端口和端口号的介绍</a:t>
            </a:r>
            <a:endParaRPr kumimoji="1"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Font typeface="Wingdings" panose="05000000000000000000" pitchFamily="2" charset="2"/>
              <a:buChar char="u"/>
            </a:pPr>
            <a:r>
              <a:rPr lang="en-US" altLang="zh-CN" dirty="0">
                <a:solidFill>
                  <a:srgbClr val="C00000"/>
                </a:solidFill>
                <a:latin typeface="微软雅黑" panose="020B0503020204020204" pitchFamily="34" charset="-122"/>
                <a:ea typeface="微软雅黑" panose="020B0503020204020204" pitchFamily="34" charset="-122"/>
              </a:rPr>
              <a:t>IP</a:t>
            </a:r>
            <a:r>
              <a:rPr lang="zh-CN" altLang="en-US" dirty="0">
                <a:solidFill>
                  <a:srgbClr val="C00000"/>
                </a:solidFill>
                <a:latin typeface="微软雅黑" panose="020B0503020204020204" pitchFamily="34" charset="-122"/>
                <a:ea typeface="微软雅黑" panose="020B0503020204020204" pitchFamily="34" charset="-122"/>
              </a:rPr>
              <a:t>地址的介绍</a:t>
            </a:r>
            <a:endParaRPr lang="zh-CN" altLang="en-US" dirty="0">
              <a:solidFill>
                <a:srgbClr val="C0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zh-CN" altLang="en-US" dirty="0">
                <a:solidFill>
                  <a:schemeClr val="tx1"/>
                </a:solidFill>
                <a:latin typeface="微软雅黑" panose="020B0503020204020204" pitchFamily="34" charset="-122"/>
                <a:ea typeface="微软雅黑" panose="020B0503020204020204" pitchFamily="34" charset="-122"/>
              </a:rPr>
              <a:t>端口和端口号的介绍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socket</a:t>
            </a:r>
            <a:r>
              <a:rPr lang="zh-CN" altLang="en-US" dirty="0">
                <a:solidFill>
                  <a:schemeClr val="tx1"/>
                </a:solidFill>
                <a:latin typeface="微软雅黑" panose="020B0503020204020204" pitchFamily="34" charset="-122"/>
                <a:ea typeface="微软雅黑" panose="020B0503020204020204" pitchFamily="34" charset="-122"/>
              </a:rPr>
              <a:t>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网络应用程序开发流程</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服务端程序开发</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网络应用程序的注意点</a:t>
            </a:r>
            <a:endParaRPr lang="zh-CN" altLang="en-US"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IP</a:t>
            </a:r>
            <a:r>
              <a:rPr lang="zh-CN" altLang="en-US" dirty="0">
                <a:solidFill>
                  <a:schemeClr val="tx1"/>
                </a:solidFill>
                <a:latin typeface="微软雅黑" panose="020B0503020204020204" pitchFamily="34" charset="-122"/>
                <a:ea typeface="微软雅黑" panose="020B0503020204020204" pitchFamily="34" charset="-122"/>
              </a:rPr>
              <a:t>地址的介绍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zh-CN" altLang="en-US" dirty="0">
                <a:solidFill>
                  <a:schemeClr val="tx1"/>
                </a:solidFill>
                <a:latin typeface="微软雅黑" panose="020B0503020204020204" pitchFamily="34" charset="-122"/>
                <a:ea typeface="微软雅黑" panose="020B0503020204020204" pitchFamily="34" charset="-122"/>
              </a:rPr>
              <a:t>端口和端口号的介绍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rgbClr val="C00000"/>
                </a:solidFill>
                <a:latin typeface="微软雅黑" panose="020B0503020204020204" pitchFamily="34" charset="-122"/>
                <a:ea typeface="微软雅黑" panose="020B0503020204020204" pitchFamily="34" charset="-122"/>
              </a:rPr>
              <a:t>TCP</a:t>
            </a:r>
            <a:r>
              <a:rPr lang="zh-CN" altLang="en-US" dirty="0">
                <a:solidFill>
                  <a:srgbClr val="C00000"/>
                </a:solidFill>
                <a:latin typeface="微软雅黑" panose="020B0503020204020204" pitchFamily="34" charset="-122"/>
                <a:ea typeface="微软雅黑" panose="020B0503020204020204" pitchFamily="34" charset="-122"/>
              </a:rPr>
              <a:t>的介绍</a:t>
            </a:r>
            <a:endParaRPr lang="zh-CN" altLang="en-US" dirty="0">
              <a:solidFill>
                <a:srgbClr val="C0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socket</a:t>
            </a:r>
            <a:r>
              <a:rPr lang="zh-CN" altLang="en-US" dirty="0">
                <a:solidFill>
                  <a:schemeClr val="tx1"/>
                </a:solidFill>
                <a:latin typeface="微软雅黑" panose="020B0503020204020204" pitchFamily="34" charset="-122"/>
                <a:ea typeface="微软雅黑" panose="020B0503020204020204" pitchFamily="34" charset="-122"/>
              </a:rPr>
              <a:t>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网络应用程序开发流程</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服务端程序开发</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网络应用程序的注意点</a:t>
            </a:r>
            <a:endParaRPr lang="zh-CN" altLang="en-US"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6674" y="332656"/>
            <a:ext cx="6299701" cy="4855845"/>
          </a:xfrm>
        </p:spPr>
        <p:txBody>
          <a:bodyPr/>
          <a:lstStyle/>
          <a:p>
            <a:r>
              <a:rPr lang="zh-CN" altLang="en-US" dirty="0"/>
              <a:t>能够说出</a:t>
            </a:r>
            <a:r>
              <a:rPr lang="en-GB" altLang="zh-CN" dirty="0"/>
              <a:t>TCP </a:t>
            </a:r>
            <a:r>
              <a:rPr lang="zh-CN" altLang="en-US" dirty="0"/>
              <a:t>的特点</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TCP</a:t>
            </a:r>
            <a:r>
              <a:rPr kumimoji="1" lang="zh-CN" altLang="en-US" dirty="0"/>
              <a:t>的介绍</a:t>
            </a:r>
            <a:endParaRPr kumimoji="1" lang="zh-CN" altLang="en-US" dirty="0"/>
          </a:p>
        </p:txBody>
      </p:sp>
      <p:sp>
        <p:nvSpPr>
          <p:cNvPr id="3" name="文本占位符 2"/>
          <p:cNvSpPr>
            <a:spLocks noGrp="1"/>
          </p:cNvSpPr>
          <p:nvPr>
            <p:ph type="body" sz="quarter" idx="10"/>
          </p:nvPr>
        </p:nvSpPr>
        <p:spPr/>
        <p:txBody>
          <a:bodyPr/>
          <a:lstStyle/>
          <a:p>
            <a:r>
              <a:rPr lang="zh-CN" altLang="en-US" dirty="0"/>
              <a:t>网络应用程序之间的通信流程</a:t>
            </a:r>
            <a:endParaRPr lang="zh-CN" altLang="en-US" dirty="0"/>
          </a:p>
        </p:txBody>
      </p:sp>
      <p:sp>
        <p:nvSpPr>
          <p:cNvPr id="4" name="文本占位符 3"/>
          <p:cNvSpPr>
            <a:spLocks noGrp="1"/>
          </p:cNvSpPr>
          <p:nvPr>
            <p:ph type="body" sz="quarter" idx="11"/>
          </p:nvPr>
        </p:nvSpPr>
        <p:spPr>
          <a:xfrm>
            <a:off x="768202" y="1646133"/>
            <a:ext cx="10700194" cy="4219575"/>
          </a:xfrm>
        </p:spPr>
        <p:txBody>
          <a:bodyPr/>
          <a:lstStyle/>
          <a:p>
            <a:r>
              <a:rPr lang="zh-CN" altLang="en-US" dirty="0"/>
              <a:t>之前我们学习了 </a:t>
            </a:r>
            <a:r>
              <a:rPr lang="en-GB" altLang="zh-CN" dirty="0"/>
              <a:t>IP </a:t>
            </a:r>
            <a:r>
              <a:rPr lang="zh-CN" altLang="en-US" dirty="0"/>
              <a:t>地址和端口号，通过 </a:t>
            </a:r>
            <a:r>
              <a:rPr lang="en-GB" altLang="zh-CN" dirty="0"/>
              <a:t>IP </a:t>
            </a:r>
            <a:r>
              <a:rPr lang="zh-CN" altLang="en-US" dirty="0"/>
              <a:t>地址能够找到对应的设备，然后再通过端口号找到对应的端口，再通过端口把数据传输给应用程序，</a:t>
            </a:r>
            <a:r>
              <a:rPr lang="zh-CN" altLang="en-US" b="1" dirty="0">
                <a:solidFill>
                  <a:srgbClr val="C00000"/>
                </a:solidFill>
              </a:rPr>
              <a:t>这里要注意，数据不能随便发送，在发送之前还需要选择一个对应的传输协议，保证程序之间按照指定的传输规则进行数据的通信</a:t>
            </a:r>
            <a:r>
              <a:rPr lang="zh-CN" altLang="en-US" b="1" dirty="0"/>
              <a:t>， </a:t>
            </a:r>
            <a:r>
              <a:rPr lang="zh-CN" altLang="en-US" dirty="0"/>
              <a:t>而这个传输协议就是我们今天学习的 </a:t>
            </a:r>
            <a:r>
              <a:rPr lang="en-GB" altLang="zh-CN" dirty="0"/>
              <a:t>TCP</a:t>
            </a:r>
            <a:endParaRPr lang="en-GB" altLang="zh-CN" dirty="0"/>
          </a:p>
          <a:p>
            <a:endParaRPr lang="en-GB" altLang="zh-CN" dirty="0">
              <a:latin typeface="微软雅黑" panose="020B0503020204020204" pitchFamily="34" charset="-122"/>
              <a:ea typeface="微软雅黑" panose="020B0503020204020204" pitchFamily="34" charset="-122"/>
            </a:endParaRPr>
          </a:p>
          <a:p>
            <a:endParaRPr lang="en-GB" altLang="zh-CN" dirty="0">
              <a:latin typeface="微软雅黑" panose="020B0503020204020204" pitchFamily="34" charset="-122"/>
              <a:ea typeface="微软雅黑" panose="020B0503020204020204" pitchFamily="34" charset="-122"/>
            </a:endParaRPr>
          </a:p>
          <a:p>
            <a:r>
              <a:rPr lang="en-GB" altLang="zh-CN" b="1" dirty="0"/>
              <a:t>TCP </a:t>
            </a:r>
            <a:r>
              <a:rPr lang="zh-CN" altLang="en-US" b="1" dirty="0"/>
              <a:t>的概念</a:t>
            </a:r>
            <a:endParaRPr lang="zh-CN" altLang="en-US" b="1" dirty="0"/>
          </a:p>
          <a:p>
            <a:r>
              <a:rPr lang="en-GB" altLang="zh-CN" dirty="0"/>
              <a:t>TCP </a:t>
            </a:r>
            <a:r>
              <a:rPr lang="zh-CN" altLang="en-US" dirty="0"/>
              <a:t>的英文全拼</a:t>
            </a:r>
            <a:r>
              <a:rPr lang="en-US" altLang="zh-CN" dirty="0"/>
              <a:t>(</a:t>
            </a:r>
            <a:r>
              <a:rPr lang="en-GB" altLang="zh-CN" dirty="0"/>
              <a:t>Transmission Control Protocol)</a:t>
            </a:r>
            <a:r>
              <a:rPr lang="zh-CN" altLang="en-US" dirty="0"/>
              <a:t>简称</a:t>
            </a:r>
            <a:r>
              <a:rPr lang="zh-CN" altLang="en-US" b="1" dirty="0">
                <a:solidFill>
                  <a:srgbClr val="C00000"/>
                </a:solidFill>
              </a:rPr>
              <a:t>传输控制协议</a:t>
            </a:r>
            <a:r>
              <a:rPr lang="zh-CN" altLang="en-US" dirty="0"/>
              <a:t>，它是一种</a:t>
            </a:r>
            <a:r>
              <a:rPr lang="zh-CN" altLang="en-US" b="1" dirty="0">
                <a:solidFill>
                  <a:srgbClr val="C00000"/>
                </a:solidFill>
              </a:rPr>
              <a:t>面向连接的、可靠的、基于字节流的传输层通信协议</a:t>
            </a:r>
            <a:endParaRPr lang="zh-CN" altLang="en-US"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TCP</a:t>
            </a:r>
            <a:r>
              <a:rPr kumimoji="1" lang="zh-CN" altLang="en-US" dirty="0"/>
              <a:t>的介绍</a:t>
            </a:r>
            <a:endParaRPr kumimoji="1" lang="zh-CN" altLang="en-US" dirty="0"/>
          </a:p>
        </p:txBody>
      </p:sp>
      <p:sp>
        <p:nvSpPr>
          <p:cNvPr id="3" name="文本占位符 2"/>
          <p:cNvSpPr>
            <a:spLocks noGrp="1"/>
          </p:cNvSpPr>
          <p:nvPr>
            <p:ph type="body" sz="quarter" idx="10"/>
          </p:nvPr>
        </p:nvSpPr>
        <p:spPr/>
        <p:txBody>
          <a:bodyPr/>
          <a:lstStyle/>
          <a:p>
            <a:r>
              <a:rPr lang="zh-CN" altLang="en-US" dirty="0"/>
              <a:t>面向连接的效果图</a:t>
            </a:r>
            <a:endParaRPr lang="zh-CN" altLang="en-US" dirty="0"/>
          </a:p>
        </p:txBody>
      </p:sp>
      <p:sp>
        <p:nvSpPr>
          <p:cNvPr id="4" name="文本占位符 3"/>
          <p:cNvSpPr>
            <a:spLocks noGrp="1"/>
          </p:cNvSpPr>
          <p:nvPr>
            <p:ph type="body" sz="quarter" idx="11"/>
          </p:nvPr>
        </p:nvSpPr>
        <p:spPr>
          <a:xfrm>
            <a:off x="768202" y="1646133"/>
            <a:ext cx="10700194" cy="4219575"/>
          </a:xfrm>
        </p:spPr>
        <p:txBody>
          <a:bodyPr/>
          <a:lstStyle/>
          <a:p>
            <a:endParaRPr lang="en-GB" altLang="zh-CN" b="1" dirty="0"/>
          </a:p>
          <a:p>
            <a:endParaRPr lang="en-GB" altLang="zh-CN" b="1" dirty="0"/>
          </a:p>
          <a:p>
            <a:endParaRPr lang="en-GB" altLang="zh-CN" b="1" dirty="0"/>
          </a:p>
          <a:p>
            <a:endParaRPr lang="en-GB" altLang="zh-CN" b="1" dirty="0"/>
          </a:p>
          <a:p>
            <a:r>
              <a:rPr lang="en-GB" altLang="zh-CN" b="1" dirty="0">
                <a:solidFill>
                  <a:srgbClr val="C00000"/>
                </a:solidFill>
              </a:rPr>
              <a:t>TCP </a:t>
            </a:r>
            <a:r>
              <a:rPr lang="zh-CN" altLang="en-US" b="1" dirty="0">
                <a:solidFill>
                  <a:srgbClr val="C00000"/>
                </a:solidFill>
              </a:rPr>
              <a:t>通信步骤</a:t>
            </a:r>
            <a:r>
              <a:rPr lang="en-US" altLang="zh-CN" b="1" dirty="0">
                <a:solidFill>
                  <a:srgbClr val="C00000"/>
                </a:solidFill>
              </a:rPr>
              <a:t>:</a:t>
            </a:r>
            <a:endParaRPr lang="zh-CN" altLang="en-US" dirty="0">
              <a:solidFill>
                <a:srgbClr val="C00000"/>
              </a:solidFill>
            </a:endParaRPr>
          </a:p>
          <a:p>
            <a:r>
              <a:rPr lang="zh-CN" altLang="en-US" dirty="0"/>
              <a:t>创建连接</a:t>
            </a:r>
            <a:endParaRPr lang="zh-CN" altLang="en-US" dirty="0"/>
          </a:p>
          <a:p>
            <a:r>
              <a:rPr lang="zh-CN" altLang="en-US" dirty="0"/>
              <a:t>传输数据</a:t>
            </a:r>
            <a:endParaRPr lang="zh-CN" altLang="en-US" dirty="0"/>
          </a:p>
          <a:p>
            <a:r>
              <a:rPr lang="zh-CN" altLang="en-US" dirty="0"/>
              <a:t>关闭连接</a:t>
            </a:r>
            <a:endParaRPr lang="zh-CN" altLang="en-US" dirty="0"/>
          </a:p>
          <a:p>
            <a:r>
              <a:rPr lang="zh-CN" altLang="en-US" b="1" dirty="0">
                <a:solidFill>
                  <a:srgbClr val="C00000"/>
                </a:solidFill>
              </a:rPr>
              <a:t>说明</a:t>
            </a:r>
            <a:r>
              <a:rPr lang="en-US" altLang="zh-CN" b="1" dirty="0">
                <a:solidFill>
                  <a:srgbClr val="C00000"/>
                </a:solidFill>
              </a:rPr>
              <a:t>:</a:t>
            </a:r>
            <a:endParaRPr lang="zh-CN" altLang="en-US" dirty="0">
              <a:solidFill>
                <a:srgbClr val="C00000"/>
              </a:solidFill>
            </a:endParaRPr>
          </a:p>
          <a:p>
            <a:r>
              <a:rPr lang="en-GB" altLang="zh-CN" dirty="0"/>
              <a:t>TCP </a:t>
            </a:r>
            <a:r>
              <a:rPr lang="zh-CN" altLang="en-US" dirty="0"/>
              <a:t>通信模型相当于生活中的’打电话‘，在通信开始之前，一定要先建立好连接，才能发送数据，通信结束要关闭连接</a:t>
            </a:r>
            <a:endParaRPr lang="zh-CN" altLang="en-US" dirty="0"/>
          </a:p>
          <a:p>
            <a:endParaRPr lang="zh-CN" altLang="en-US" dirty="0">
              <a:solidFill>
                <a:srgbClr val="C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512618" y="1730202"/>
            <a:ext cx="5870178" cy="2836331"/>
          </a:xfrm>
          <a:prstGeom prst="rect">
            <a:avLst/>
          </a:prstGeom>
          <a:ln>
            <a:solidFill>
              <a:schemeClr val="tx1"/>
            </a:soli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TCP</a:t>
            </a:r>
            <a:r>
              <a:rPr kumimoji="1" lang="zh-CN" altLang="en-US" dirty="0"/>
              <a:t>的介绍</a:t>
            </a:r>
            <a:endParaRPr kumimoji="1" lang="zh-CN" altLang="en-US" dirty="0"/>
          </a:p>
        </p:txBody>
      </p:sp>
      <p:sp>
        <p:nvSpPr>
          <p:cNvPr id="3" name="文本占位符 2"/>
          <p:cNvSpPr>
            <a:spLocks noGrp="1"/>
          </p:cNvSpPr>
          <p:nvPr>
            <p:ph type="body" sz="quarter" idx="10"/>
          </p:nvPr>
        </p:nvSpPr>
        <p:spPr/>
        <p:txBody>
          <a:bodyPr/>
          <a:lstStyle/>
          <a:p>
            <a:r>
              <a:rPr lang="en-GB" altLang="zh-CN" dirty="0"/>
              <a:t>TCP </a:t>
            </a:r>
            <a:r>
              <a:rPr lang="zh-CN" altLang="en-US" dirty="0"/>
              <a:t>的特点</a:t>
            </a:r>
            <a:endParaRPr lang="zh-CN" altLang="en-US" dirty="0"/>
          </a:p>
        </p:txBody>
      </p:sp>
      <p:sp>
        <p:nvSpPr>
          <p:cNvPr id="4" name="文本占位符 3"/>
          <p:cNvSpPr>
            <a:spLocks noGrp="1"/>
          </p:cNvSpPr>
          <p:nvPr>
            <p:ph type="body" sz="quarter" idx="11"/>
          </p:nvPr>
        </p:nvSpPr>
        <p:spPr>
          <a:xfrm>
            <a:off x="768202" y="1646133"/>
            <a:ext cx="10700194" cy="4219575"/>
          </a:xfrm>
        </p:spPr>
        <p:txBody>
          <a:bodyPr/>
          <a:lstStyle/>
          <a:p>
            <a:r>
              <a:rPr lang="zh-CN" altLang="en-US" dirty="0">
                <a:solidFill>
                  <a:srgbClr val="C00000"/>
                </a:solidFill>
                <a:latin typeface="Alibaba PuHuiTi" pitchFamily="18" charset="-122"/>
                <a:ea typeface="Alibaba PuHuiTi" pitchFamily="18" charset="-122"/>
                <a:cs typeface="Alibaba PuHuiTi" pitchFamily="18" charset="-122"/>
              </a:rPr>
              <a:t>面向连接</a:t>
            </a:r>
            <a:endParaRPr lang="zh-CN" altLang="en-US" dirty="0">
              <a:solidFill>
                <a:srgbClr val="C00000"/>
              </a:solidFill>
              <a:latin typeface="Alibaba PuHuiTi" pitchFamily="18" charset="-122"/>
              <a:ea typeface="Alibaba PuHuiTi" pitchFamily="18" charset="-122"/>
              <a:cs typeface="Alibaba PuHuiTi" pitchFamily="18" charset="-122"/>
            </a:endParaRPr>
          </a:p>
          <a:p>
            <a:pPr lvl="1"/>
            <a:r>
              <a:rPr lang="zh-CN" altLang="en-US" sz="1600" b="0" dirty="0">
                <a:latin typeface="Alibaba PuHuiTi" pitchFamily="18" charset="-122"/>
                <a:ea typeface="Alibaba PuHuiTi" pitchFamily="18" charset="-122"/>
                <a:cs typeface="Alibaba PuHuiTi" pitchFamily="18" charset="-122"/>
              </a:rPr>
              <a:t>通信双方必须先建立好连接才能进行数据的传输，数据传输完成后，双方必须断开此连接，以释放系统资源</a:t>
            </a:r>
            <a:endParaRPr lang="zh-CN" altLang="en-US" sz="1600" b="0" dirty="0">
              <a:latin typeface="Alibaba PuHuiTi" pitchFamily="18" charset="-122"/>
              <a:ea typeface="Alibaba PuHuiTi" pitchFamily="18" charset="-122"/>
              <a:cs typeface="Alibaba PuHuiTi" pitchFamily="18" charset="-122"/>
            </a:endParaRPr>
          </a:p>
          <a:p>
            <a:r>
              <a:rPr lang="zh-CN" altLang="en-US" dirty="0">
                <a:solidFill>
                  <a:srgbClr val="C00000"/>
                </a:solidFill>
                <a:latin typeface="Alibaba PuHuiTi" pitchFamily="18" charset="-122"/>
                <a:ea typeface="Alibaba PuHuiTi" pitchFamily="18" charset="-122"/>
                <a:cs typeface="Alibaba PuHuiTi" pitchFamily="18" charset="-122"/>
              </a:rPr>
              <a:t>可靠传输</a:t>
            </a:r>
            <a:endParaRPr lang="zh-CN" altLang="en-US" dirty="0">
              <a:solidFill>
                <a:srgbClr val="C00000"/>
              </a:solidFill>
              <a:latin typeface="Alibaba PuHuiTi" pitchFamily="18" charset="-122"/>
              <a:ea typeface="Alibaba PuHuiTi" pitchFamily="18" charset="-122"/>
              <a:cs typeface="Alibaba PuHuiTi" pitchFamily="18" charset="-122"/>
            </a:endParaRPr>
          </a:p>
          <a:p>
            <a:pPr lvl="1"/>
            <a:r>
              <a:rPr lang="en-GB" altLang="zh-CN" sz="1600" b="0" dirty="0">
                <a:latin typeface="Alibaba PuHuiTi" pitchFamily="18" charset="-122"/>
                <a:ea typeface="Alibaba PuHuiTi" pitchFamily="18" charset="-122"/>
                <a:cs typeface="Alibaba PuHuiTi" pitchFamily="18" charset="-122"/>
              </a:rPr>
              <a:t>TCP </a:t>
            </a:r>
            <a:r>
              <a:rPr lang="zh-CN" altLang="en-US" sz="1600" b="0" dirty="0">
                <a:latin typeface="Alibaba PuHuiTi" pitchFamily="18" charset="-122"/>
                <a:ea typeface="Alibaba PuHuiTi" pitchFamily="18" charset="-122"/>
                <a:cs typeface="Alibaba PuHuiTi" pitchFamily="18" charset="-122"/>
              </a:rPr>
              <a:t>采用发送应答机制</a:t>
            </a:r>
            <a:endParaRPr lang="zh-CN" altLang="en-US" sz="1600" b="0" dirty="0">
              <a:latin typeface="Alibaba PuHuiTi" pitchFamily="18" charset="-122"/>
              <a:ea typeface="Alibaba PuHuiTi" pitchFamily="18" charset="-122"/>
              <a:cs typeface="Alibaba PuHuiTi" pitchFamily="18" charset="-122"/>
            </a:endParaRPr>
          </a:p>
          <a:p>
            <a:pPr lvl="1"/>
            <a:r>
              <a:rPr lang="zh-CN" altLang="en-US" sz="1600" b="0" dirty="0">
                <a:latin typeface="Alibaba PuHuiTi" pitchFamily="18" charset="-122"/>
                <a:ea typeface="Alibaba PuHuiTi" pitchFamily="18" charset="-122"/>
                <a:cs typeface="Alibaba PuHuiTi" pitchFamily="18" charset="-122"/>
              </a:rPr>
              <a:t>超时重传</a:t>
            </a:r>
            <a:endParaRPr lang="zh-CN" altLang="en-US" sz="1600" b="0" dirty="0">
              <a:latin typeface="Alibaba PuHuiTi" pitchFamily="18" charset="-122"/>
              <a:ea typeface="Alibaba PuHuiTi" pitchFamily="18" charset="-122"/>
              <a:cs typeface="Alibaba PuHuiTi" pitchFamily="18" charset="-122"/>
            </a:endParaRPr>
          </a:p>
          <a:p>
            <a:pPr lvl="1"/>
            <a:r>
              <a:rPr lang="zh-CN" altLang="en-US" sz="1600" b="0" dirty="0">
                <a:latin typeface="Alibaba PuHuiTi" pitchFamily="18" charset="-122"/>
                <a:ea typeface="Alibaba PuHuiTi" pitchFamily="18" charset="-122"/>
                <a:cs typeface="Alibaba PuHuiTi" pitchFamily="18" charset="-122"/>
              </a:rPr>
              <a:t>错误校验</a:t>
            </a:r>
            <a:endParaRPr lang="zh-CN" altLang="en-US" sz="1600" b="0" dirty="0">
              <a:latin typeface="Alibaba PuHuiTi" pitchFamily="18" charset="-122"/>
              <a:ea typeface="Alibaba PuHuiTi" pitchFamily="18" charset="-122"/>
              <a:cs typeface="Alibaba PuHuiTi" pitchFamily="18" charset="-122"/>
            </a:endParaRPr>
          </a:p>
          <a:p>
            <a:pPr lvl="1"/>
            <a:r>
              <a:rPr lang="zh-CN" altLang="en-US" sz="1600" b="0" dirty="0">
                <a:latin typeface="Alibaba PuHuiTi" pitchFamily="18" charset="-122"/>
                <a:ea typeface="Alibaba PuHuiTi" pitchFamily="18" charset="-122"/>
                <a:cs typeface="Alibaba PuHuiTi" pitchFamily="18" charset="-122"/>
              </a:rPr>
              <a:t>流量控制和阻塞管理</a:t>
            </a:r>
            <a:endParaRPr lang="zh-CN" altLang="en-US" sz="1600" b="0" dirty="0">
              <a:latin typeface="Alibaba PuHuiTi" pitchFamily="18" charset="-122"/>
              <a:ea typeface="Alibaba PuHuiTi" pitchFamily="18" charset="-122"/>
              <a:cs typeface="Alibaba PuHuiTi" pitchFamily="18"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693470" y="751219"/>
            <a:ext cx="7488832" cy="4752528"/>
          </a:xfrm>
        </p:spPr>
        <p:txBody>
          <a:bodyPr/>
          <a:lstStyle/>
          <a:p>
            <a:pPr marL="0" indent="0">
              <a:buNone/>
            </a:pPr>
            <a:r>
              <a:rPr lang="en-GB" altLang="zh-CN" dirty="0"/>
              <a:t>TCP </a:t>
            </a:r>
            <a:r>
              <a:rPr lang="zh-CN" altLang="en-US" dirty="0"/>
              <a:t>是一个</a:t>
            </a:r>
            <a:r>
              <a:rPr lang="zh-CN" altLang="en-US" b="1" dirty="0">
                <a:solidFill>
                  <a:srgbClr val="C00000"/>
                </a:solidFill>
              </a:rPr>
              <a:t>稳定、可靠的传输协议，常用于对数据进行准确无误的传输，比如</a:t>
            </a:r>
            <a:r>
              <a:rPr lang="en-US" altLang="zh-CN" b="1" dirty="0">
                <a:solidFill>
                  <a:srgbClr val="C00000"/>
                </a:solidFill>
              </a:rPr>
              <a:t>: </a:t>
            </a:r>
            <a:r>
              <a:rPr lang="zh-CN" altLang="en-US" b="1" dirty="0">
                <a:solidFill>
                  <a:srgbClr val="C00000"/>
                </a:solidFill>
              </a:rPr>
              <a:t>文件下载，浏览器上网</a:t>
            </a:r>
            <a:endParaRPr lang="en-US" altLang="zh-CN" sz="16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a:t>TCP</a:t>
            </a:r>
            <a:r>
              <a:rPr kumimoji="1" lang="zh-CN" altLang="en-US" dirty="0"/>
              <a:t>的介绍</a:t>
            </a:r>
            <a:endParaRPr kumimoji="1"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IP</a:t>
            </a:r>
            <a:r>
              <a:rPr lang="zh-CN" altLang="en-US" dirty="0">
                <a:solidFill>
                  <a:schemeClr val="tx1"/>
                </a:solidFill>
                <a:latin typeface="微软雅黑" panose="020B0503020204020204" pitchFamily="34" charset="-122"/>
                <a:ea typeface="微软雅黑" panose="020B0503020204020204" pitchFamily="34" charset="-122"/>
              </a:rPr>
              <a:t>地址的介绍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zh-CN" altLang="en-US" dirty="0">
                <a:solidFill>
                  <a:schemeClr val="tx1"/>
                </a:solidFill>
                <a:latin typeface="微软雅黑" panose="020B0503020204020204" pitchFamily="34" charset="-122"/>
                <a:ea typeface="微软雅黑" panose="020B0503020204020204" pitchFamily="34" charset="-122"/>
              </a:rPr>
              <a:t>端口和端口号的介绍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rgbClr val="C00000"/>
                </a:solidFill>
                <a:latin typeface="微软雅黑" panose="020B0503020204020204" pitchFamily="34" charset="-122"/>
                <a:ea typeface="微软雅黑" panose="020B0503020204020204" pitchFamily="34" charset="-122"/>
              </a:rPr>
              <a:t>socket</a:t>
            </a:r>
            <a:r>
              <a:rPr lang="zh-CN" altLang="en-US" dirty="0">
                <a:solidFill>
                  <a:srgbClr val="C00000"/>
                </a:solidFill>
                <a:latin typeface="微软雅黑" panose="020B0503020204020204" pitchFamily="34" charset="-122"/>
                <a:ea typeface="微软雅黑" panose="020B0503020204020204" pitchFamily="34" charset="-122"/>
              </a:rPr>
              <a:t>的介绍</a:t>
            </a:r>
            <a:endParaRPr lang="zh-CN" altLang="en-US" dirty="0">
              <a:solidFill>
                <a:srgbClr val="C0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网络应用程序开发流程</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服务端程序开发</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网络应用程序的注意点</a:t>
            </a:r>
            <a:endParaRPr lang="zh-CN" altLang="en-US"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6674" y="332656"/>
            <a:ext cx="6299701" cy="4855845"/>
          </a:xfrm>
        </p:spPr>
        <p:txBody>
          <a:bodyPr/>
          <a:lstStyle/>
          <a:p>
            <a:r>
              <a:rPr lang="zh-CN" altLang="en-US" dirty="0"/>
              <a:t>能够说出 </a:t>
            </a:r>
            <a:r>
              <a:rPr lang="en-GB" altLang="zh-CN" dirty="0"/>
              <a:t>socket </a:t>
            </a:r>
            <a:r>
              <a:rPr lang="zh-CN" altLang="en-US" dirty="0"/>
              <a:t>的作用</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595959"/>
                </a:solidFill>
                <a:latin typeface="微软雅黑" panose="020B0503020204020204" pitchFamily="34" charset="-122"/>
                <a:ea typeface="微软雅黑" panose="020B0503020204020204" pitchFamily="34" charset="-122"/>
              </a:rPr>
              <a:t>socket</a:t>
            </a:r>
            <a:r>
              <a:rPr lang="zh-CN" altLang="en-US" dirty="0">
                <a:solidFill>
                  <a:srgbClr val="595959"/>
                </a:solidFill>
                <a:latin typeface="微软雅黑" panose="020B0503020204020204" pitchFamily="34" charset="-122"/>
                <a:ea typeface="微软雅黑" panose="020B0503020204020204" pitchFamily="34" charset="-122"/>
              </a:rPr>
              <a:t>的介绍</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zh-CN" altLang="en-US" dirty="0"/>
              <a:t>问题思考</a:t>
            </a:r>
            <a:endParaRPr lang="zh-CN" altLang="en-US" dirty="0"/>
          </a:p>
        </p:txBody>
      </p:sp>
      <p:sp>
        <p:nvSpPr>
          <p:cNvPr id="4" name="文本占位符 3"/>
          <p:cNvSpPr>
            <a:spLocks noGrp="1"/>
          </p:cNvSpPr>
          <p:nvPr>
            <p:ph type="body" sz="quarter" idx="11"/>
          </p:nvPr>
        </p:nvSpPr>
        <p:spPr>
          <a:xfrm>
            <a:off x="768202" y="1646133"/>
            <a:ext cx="10700194" cy="4219575"/>
          </a:xfrm>
        </p:spPr>
        <p:txBody>
          <a:bodyPr/>
          <a:lstStyle/>
          <a:p>
            <a:r>
              <a:rPr lang="zh-CN" altLang="en-US" dirty="0"/>
              <a:t>到目前为止我们学习了 </a:t>
            </a:r>
            <a:r>
              <a:rPr lang="en-GB" altLang="zh-CN" dirty="0" err="1"/>
              <a:t>ip</a:t>
            </a:r>
            <a:r>
              <a:rPr lang="en-GB" altLang="zh-CN" dirty="0"/>
              <a:t> </a:t>
            </a:r>
            <a:r>
              <a:rPr lang="zh-CN" altLang="en-US" dirty="0"/>
              <a:t>地址和端口号还有 </a:t>
            </a:r>
            <a:r>
              <a:rPr lang="en-GB" altLang="zh-CN" dirty="0" err="1"/>
              <a:t>tcp</a:t>
            </a:r>
            <a:r>
              <a:rPr lang="en-GB" altLang="zh-CN" dirty="0"/>
              <a:t> </a:t>
            </a:r>
            <a:r>
              <a:rPr lang="zh-CN" altLang="en-US" dirty="0"/>
              <a:t>传输协议，为了保证数据的完整性和可靠性我们使用 </a:t>
            </a:r>
            <a:r>
              <a:rPr lang="en-GB" altLang="zh-CN" dirty="0" err="1"/>
              <a:t>tcp</a:t>
            </a:r>
            <a:r>
              <a:rPr lang="en-GB" altLang="zh-CN" dirty="0"/>
              <a:t> </a:t>
            </a:r>
            <a:r>
              <a:rPr lang="zh-CN" altLang="en-US" dirty="0"/>
              <a:t>传输协议进行数据的传输，为了能够找到对应设备我们需要使用 </a:t>
            </a:r>
            <a:r>
              <a:rPr lang="en-GB" altLang="zh-CN" dirty="0" err="1"/>
              <a:t>ip</a:t>
            </a:r>
            <a:r>
              <a:rPr lang="en-GB" altLang="zh-CN" dirty="0"/>
              <a:t> </a:t>
            </a:r>
            <a:r>
              <a:rPr lang="zh-CN" altLang="en-US" dirty="0"/>
              <a:t>地址，为了区别某个端口的应用程序接收数据我们需要使用端口号，那么通信数据是如何完成传输的呢？</a:t>
            </a:r>
            <a:endParaRPr lang="zh-CN" altLang="en-US" dirty="0"/>
          </a:p>
          <a:p>
            <a:r>
              <a:rPr lang="zh-CN" altLang="en-US" dirty="0"/>
              <a:t>使用 </a:t>
            </a:r>
            <a:r>
              <a:rPr lang="en-GB" altLang="zh-CN" b="1" dirty="0">
                <a:solidFill>
                  <a:srgbClr val="C00000"/>
                </a:solidFill>
              </a:rPr>
              <a:t>socket</a:t>
            </a:r>
            <a:r>
              <a:rPr lang="en-GB" altLang="zh-CN" dirty="0">
                <a:solidFill>
                  <a:srgbClr val="C00000"/>
                </a:solidFill>
              </a:rPr>
              <a:t> </a:t>
            </a:r>
            <a:r>
              <a:rPr lang="zh-CN" altLang="en-US" dirty="0"/>
              <a:t>来完成</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595959"/>
                </a:solidFill>
                <a:latin typeface="微软雅黑" panose="020B0503020204020204" pitchFamily="34" charset="-122"/>
                <a:ea typeface="微软雅黑" panose="020B0503020204020204" pitchFamily="34" charset="-122"/>
              </a:rPr>
              <a:t>socket</a:t>
            </a:r>
            <a:r>
              <a:rPr lang="zh-CN" altLang="en-US" dirty="0">
                <a:solidFill>
                  <a:srgbClr val="595959"/>
                </a:solidFill>
                <a:latin typeface="微软雅黑" panose="020B0503020204020204" pitchFamily="34" charset="-122"/>
                <a:ea typeface="微软雅黑" panose="020B0503020204020204" pitchFamily="34" charset="-122"/>
              </a:rPr>
              <a:t>的介绍</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en-GB" altLang="zh-CN" dirty="0"/>
              <a:t>socket </a:t>
            </a:r>
            <a:r>
              <a:rPr lang="zh-CN" altLang="en-US" dirty="0"/>
              <a:t>的概念</a:t>
            </a:r>
            <a:endParaRPr lang="zh-CN" altLang="en-US" dirty="0"/>
          </a:p>
        </p:txBody>
      </p:sp>
      <p:sp>
        <p:nvSpPr>
          <p:cNvPr id="4" name="文本占位符 3"/>
          <p:cNvSpPr>
            <a:spLocks noGrp="1"/>
          </p:cNvSpPr>
          <p:nvPr>
            <p:ph type="body" sz="quarter" idx="11"/>
          </p:nvPr>
        </p:nvSpPr>
        <p:spPr>
          <a:xfrm>
            <a:off x="768202" y="1646133"/>
            <a:ext cx="10700194" cy="4219575"/>
          </a:xfrm>
        </p:spPr>
        <p:txBody>
          <a:bodyPr/>
          <a:lstStyle/>
          <a:p>
            <a:r>
              <a:rPr lang="en-GB" altLang="zh-CN" dirty="0"/>
              <a:t>socket (</a:t>
            </a:r>
            <a:r>
              <a:rPr lang="zh-CN" altLang="en-US" dirty="0"/>
              <a:t>简称 套接字</a:t>
            </a:r>
            <a:r>
              <a:rPr lang="en-US" altLang="zh-CN" dirty="0"/>
              <a:t>) </a:t>
            </a:r>
            <a:r>
              <a:rPr lang="zh-CN" altLang="en-US" dirty="0"/>
              <a:t>是</a:t>
            </a:r>
            <a:r>
              <a:rPr lang="zh-CN" altLang="en-US" b="1" dirty="0">
                <a:solidFill>
                  <a:srgbClr val="C00000"/>
                </a:solidFill>
              </a:rPr>
              <a:t>进程之间通信一个工具</a:t>
            </a:r>
            <a:r>
              <a:rPr lang="zh-CN" altLang="en-US" dirty="0"/>
              <a:t>，好比现实生活中的</a:t>
            </a:r>
            <a:r>
              <a:rPr lang="zh-CN" altLang="en-US" b="1" dirty="0">
                <a:solidFill>
                  <a:srgbClr val="C00000"/>
                </a:solidFill>
              </a:rPr>
              <a:t>插座</a:t>
            </a:r>
            <a:r>
              <a:rPr lang="zh-CN" altLang="en-US" dirty="0"/>
              <a:t>，所有的家用电器要想工作都是基于插座进行，</a:t>
            </a:r>
            <a:r>
              <a:rPr lang="zh-CN" altLang="en-US" b="1" dirty="0">
                <a:solidFill>
                  <a:srgbClr val="C00000"/>
                </a:solidFill>
              </a:rPr>
              <a:t>进程之间想要进行网络通信需要基于这个 </a:t>
            </a:r>
            <a:r>
              <a:rPr lang="en-GB" altLang="zh-CN" b="1" dirty="0">
                <a:solidFill>
                  <a:srgbClr val="C00000"/>
                </a:solidFill>
              </a:rPr>
              <a:t>socket</a:t>
            </a:r>
            <a:endParaRPr lang="zh-CN" altLang="en-GB" dirty="0">
              <a:solidFill>
                <a:srgbClr val="C00000"/>
              </a:solidFill>
            </a:endParaRPr>
          </a:p>
          <a:p>
            <a:endParaRPr lang="en-US" altLang="zh-CN" b="1" dirty="0"/>
          </a:p>
          <a:p>
            <a:r>
              <a:rPr lang="zh-CN" altLang="en-US" b="1" dirty="0"/>
              <a:t>插座效果图</a:t>
            </a:r>
            <a:r>
              <a:rPr lang="en-US" altLang="zh-CN" b="1" dirty="0"/>
              <a:t>					</a:t>
            </a:r>
            <a:r>
              <a:rPr lang="en-GB" altLang="zh-CN" b="1" dirty="0"/>
              <a:t> socket </a:t>
            </a:r>
            <a:r>
              <a:rPr lang="zh-CN" altLang="en-US" b="1" dirty="0"/>
              <a:t>效果图</a:t>
            </a:r>
            <a:endParaRPr lang="zh-CN" altLang="en-US" dirty="0"/>
          </a:p>
        </p:txBody>
      </p:sp>
      <p:pic>
        <p:nvPicPr>
          <p:cNvPr id="5" name="图片 4"/>
          <p:cNvPicPr>
            <a:picLocks noChangeAspect="1"/>
          </p:cNvPicPr>
          <p:nvPr/>
        </p:nvPicPr>
        <p:blipFill>
          <a:blip r:embed="rId1"/>
          <a:stretch>
            <a:fillRect/>
          </a:stretch>
        </p:blipFill>
        <p:spPr>
          <a:xfrm>
            <a:off x="869799" y="3284984"/>
            <a:ext cx="4230753" cy="3012430"/>
          </a:xfrm>
          <a:prstGeom prst="rect">
            <a:avLst/>
          </a:prstGeom>
          <a:ln>
            <a:solidFill>
              <a:schemeClr val="tx1"/>
            </a:solidFill>
          </a:ln>
        </p:spPr>
      </p:pic>
      <p:pic>
        <p:nvPicPr>
          <p:cNvPr id="6" name="图片 5"/>
          <p:cNvPicPr>
            <a:picLocks noChangeAspect="1"/>
          </p:cNvPicPr>
          <p:nvPr/>
        </p:nvPicPr>
        <p:blipFill>
          <a:blip r:embed="rId2"/>
          <a:stretch>
            <a:fillRect/>
          </a:stretch>
        </p:blipFill>
        <p:spPr>
          <a:xfrm>
            <a:off x="6384826" y="3364356"/>
            <a:ext cx="5310744" cy="293305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6674" y="332656"/>
            <a:ext cx="6299701" cy="4855845"/>
          </a:xfrm>
        </p:spPr>
        <p:txBody>
          <a:bodyPr/>
          <a:lstStyle/>
          <a:p>
            <a:r>
              <a:rPr lang="zh-CN" altLang="en-US" dirty="0"/>
              <a:t>能够说出</a:t>
            </a:r>
            <a:r>
              <a:rPr lang="en-GB" altLang="zh-CN" dirty="0"/>
              <a:t>IP </a:t>
            </a:r>
            <a:r>
              <a:rPr lang="zh-CN" altLang="en-US" dirty="0"/>
              <a:t>地址的作用</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595959"/>
                </a:solidFill>
                <a:latin typeface="微软雅黑" panose="020B0503020204020204" pitchFamily="34" charset="-122"/>
                <a:ea typeface="微软雅黑" panose="020B0503020204020204" pitchFamily="34" charset="-122"/>
              </a:rPr>
              <a:t>socket</a:t>
            </a:r>
            <a:r>
              <a:rPr lang="zh-CN" altLang="en-US" dirty="0">
                <a:solidFill>
                  <a:srgbClr val="595959"/>
                </a:solidFill>
                <a:latin typeface="微软雅黑" panose="020B0503020204020204" pitchFamily="34" charset="-122"/>
                <a:ea typeface="微软雅黑" panose="020B0503020204020204" pitchFamily="34" charset="-122"/>
              </a:rPr>
              <a:t>的介绍</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en-GB" altLang="zh-CN" dirty="0"/>
              <a:t>socket </a:t>
            </a:r>
            <a:r>
              <a:rPr lang="zh-CN" altLang="en-US" dirty="0"/>
              <a:t>的作用</a:t>
            </a:r>
            <a:endParaRPr lang="zh-CN" altLang="en-US" dirty="0"/>
          </a:p>
        </p:txBody>
      </p:sp>
      <p:sp>
        <p:nvSpPr>
          <p:cNvPr id="4" name="文本占位符 3"/>
          <p:cNvSpPr>
            <a:spLocks noGrp="1"/>
          </p:cNvSpPr>
          <p:nvPr>
            <p:ph type="body" sz="quarter" idx="11"/>
          </p:nvPr>
        </p:nvSpPr>
        <p:spPr>
          <a:xfrm>
            <a:off x="768202" y="1646133"/>
            <a:ext cx="10700194" cy="4219575"/>
          </a:xfrm>
        </p:spPr>
        <p:txBody>
          <a:bodyPr/>
          <a:lstStyle/>
          <a:p>
            <a:r>
              <a:rPr lang="zh-CN" altLang="en-US" dirty="0"/>
              <a:t>负责</a:t>
            </a:r>
            <a:r>
              <a:rPr lang="zh-CN" altLang="en-US" b="1" dirty="0">
                <a:solidFill>
                  <a:srgbClr val="C00000"/>
                </a:solidFill>
              </a:rPr>
              <a:t>进程之间的网络数据传输</a:t>
            </a:r>
            <a:r>
              <a:rPr lang="zh-CN" altLang="en-US" dirty="0"/>
              <a:t>，好比数据的搬运工</a:t>
            </a:r>
            <a:endParaRPr lang="en-US" altLang="zh-CN" dirty="0"/>
          </a:p>
          <a:p>
            <a:r>
              <a:rPr lang="zh-CN" altLang="en-US" dirty="0"/>
              <a:t>不夸张的说，只要跟</a:t>
            </a:r>
            <a:r>
              <a:rPr lang="zh-CN" altLang="en-US" b="1" dirty="0">
                <a:solidFill>
                  <a:srgbClr val="C00000"/>
                </a:solidFill>
              </a:rPr>
              <a:t>网络相关的应用程序或者软件都使用到了 </a:t>
            </a:r>
            <a:r>
              <a:rPr lang="en-GB" altLang="zh-CN" b="1" dirty="0">
                <a:solidFill>
                  <a:srgbClr val="C00000"/>
                </a:solidFill>
              </a:rPr>
              <a:t>socket</a:t>
            </a:r>
            <a:endParaRPr lang="zh-CN" altLang="en-US" dirty="0">
              <a:solidFill>
                <a:srgbClr val="C00000"/>
              </a:solidFill>
            </a:endParaRPr>
          </a:p>
        </p:txBody>
      </p:sp>
      <p:pic>
        <p:nvPicPr>
          <p:cNvPr id="7" name="图片 6"/>
          <p:cNvPicPr>
            <a:picLocks noChangeAspect="1"/>
          </p:cNvPicPr>
          <p:nvPr/>
        </p:nvPicPr>
        <p:blipFill>
          <a:blip r:embed="rId1"/>
          <a:stretch>
            <a:fillRect/>
          </a:stretch>
        </p:blipFill>
        <p:spPr>
          <a:xfrm>
            <a:off x="704374" y="3140968"/>
            <a:ext cx="7920880" cy="235982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440610" y="908720"/>
            <a:ext cx="7488832" cy="4752528"/>
          </a:xfrm>
        </p:spPr>
        <p:txBody>
          <a:bodyPr/>
          <a:lstStyle/>
          <a:p>
            <a:pPr marL="0" indent="0">
              <a:buNone/>
            </a:pPr>
            <a:r>
              <a:rPr lang="zh-CN" altLang="en-US" dirty="0"/>
              <a:t>进程之间</a:t>
            </a:r>
            <a:r>
              <a:rPr lang="zh-CN" altLang="en-US" b="1" dirty="0">
                <a:solidFill>
                  <a:srgbClr val="C00000"/>
                </a:solidFill>
              </a:rPr>
              <a:t>网络数据的传输</a:t>
            </a:r>
            <a:r>
              <a:rPr lang="zh-CN" altLang="en-US" dirty="0"/>
              <a:t>可以通过 </a:t>
            </a:r>
            <a:r>
              <a:rPr lang="en-GB" altLang="zh-CN" b="1" dirty="0">
                <a:solidFill>
                  <a:srgbClr val="C00000"/>
                </a:solidFill>
              </a:rPr>
              <a:t>socket </a:t>
            </a:r>
            <a:r>
              <a:rPr lang="zh-CN" altLang="en-US" dirty="0"/>
              <a:t>来完成，</a:t>
            </a:r>
            <a:r>
              <a:rPr lang="zh-CN" altLang="en-US" b="1" dirty="0"/>
              <a:t> </a:t>
            </a:r>
            <a:r>
              <a:rPr lang="en-GB" altLang="zh-CN" b="1" dirty="0">
                <a:solidFill>
                  <a:srgbClr val="C00000"/>
                </a:solidFill>
              </a:rPr>
              <a:t>socket </a:t>
            </a:r>
            <a:r>
              <a:rPr lang="zh-CN" altLang="en-US" b="1" dirty="0">
                <a:solidFill>
                  <a:srgbClr val="C00000"/>
                </a:solidFill>
              </a:rPr>
              <a:t>就是进程间网络数据通信的工具</a:t>
            </a:r>
            <a:endParaRPr lang="zh-CN" altLang="en-US" sz="16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p:txBody>
          <a:bodyPr/>
          <a:lstStyle/>
          <a:p>
            <a:r>
              <a:rPr lang="en-US" altLang="zh-CN" dirty="0">
                <a:solidFill>
                  <a:srgbClr val="595959"/>
                </a:solidFill>
                <a:latin typeface="微软雅黑" panose="020B0503020204020204" pitchFamily="34" charset="-122"/>
                <a:ea typeface="微软雅黑" panose="020B0503020204020204" pitchFamily="34" charset="-122"/>
              </a:rPr>
              <a:t>socket</a:t>
            </a:r>
            <a:r>
              <a:rPr lang="zh-CN" altLang="en-US" dirty="0">
                <a:solidFill>
                  <a:srgbClr val="595959"/>
                </a:solidFill>
                <a:latin typeface="微软雅黑" panose="020B0503020204020204" pitchFamily="34" charset="-122"/>
                <a:ea typeface="微软雅黑" panose="020B0503020204020204" pitchFamily="34" charset="-122"/>
              </a:rPr>
              <a:t>的介绍</a:t>
            </a:r>
            <a:endParaRPr kumimoji="1"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IP</a:t>
            </a:r>
            <a:r>
              <a:rPr lang="zh-CN" altLang="en-US" dirty="0">
                <a:solidFill>
                  <a:schemeClr val="tx1"/>
                </a:solidFill>
                <a:latin typeface="微软雅黑" panose="020B0503020204020204" pitchFamily="34" charset="-122"/>
                <a:ea typeface="微软雅黑" panose="020B0503020204020204" pitchFamily="34" charset="-122"/>
              </a:rPr>
              <a:t>地址的介绍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zh-CN" altLang="en-US" dirty="0">
                <a:solidFill>
                  <a:schemeClr val="tx1"/>
                </a:solidFill>
                <a:latin typeface="微软雅黑" panose="020B0503020204020204" pitchFamily="34" charset="-122"/>
                <a:ea typeface="微软雅黑" panose="020B0503020204020204" pitchFamily="34" charset="-122"/>
              </a:rPr>
              <a:t>端口和端口号的介绍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socket</a:t>
            </a:r>
            <a:r>
              <a:rPr lang="zh-CN" altLang="en-US" dirty="0">
                <a:solidFill>
                  <a:schemeClr val="tx1"/>
                </a:solidFill>
                <a:latin typeface="微软雅黑" panose="020B0503020204020204" pitchFamily="34" charset="-122"/>
                <a:ea typeface="微软雅黑" panose="020B0503020204020204" pitchFamily="34" charset="-122"/>
              </a:rPr>
              <a:t>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rgbClr val="C00000"/>
                </a:solidFill>
                <a:latin typeface="微软雅黑" panose="020B0503020204020204" pitchFamily="34" charset="-122"/>
                <a:ea typeface="微软雅黑" panose="020B0503020204020204" pitchFamily="34" charset="-122"/>
              </a:rPr>
              <a:t>TCP</a:t>
            </a:r>
            <a:r>
              <a:rPr lang="zh-CN" altLang="en-US" dirty="0">
                <a:solidFill>
                  <a:srgbClr val="C00000"/>
                </a:solidFill>
                <a:latin typeface="微软雅黑" panose="020B0503020204020204" pitchFamily="34" charset="-122"/>
                <a:ea typeface="微软雅黑" panose="020B0503020204020204" pitchFamily="34" charset="-122"/>
              </a:rPr>
              <a:t>网络应用程序开发流程</a:t>
            </a:r>
            <a:endParaRPr lang="zh-CN" altLang="en-US" dirty="0">
              <a:solidFill>
                <a:srgbClr val="C0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服务端程序开发</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网络应用程序的注意点</a:t>
            </a:r>
            <a:endParaRPr lang="zh-CN" altLang="en-US"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6674" y="332656"/>
            <a:ext cx="6299701" cy="4855845"/>
          </a:xfrm>
        </p:spPr>
        <p:txBody>
          <a:bodyPr/>
          <a:lstStyle/>
          <a:p>
            <a:r>
              <a:rPr lang="zh-CN" altLang="en-US" dirty="0"/>
              <a:t>能够知道</a:t>
            </a:r>
            <a:r>
              <a:rPr lang="en-GB" altLang="zh-CN" dirty="0"/>
              <a:t>TCP</a:t>
            </a:r>
            <a:r>
              <a:rPr lang="zh-CN" altLang="en-US" dirty="0"/>
              <a:t>客户端程序的开发流程</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595959"/>
                </a:solidFill>
                <a:latin typeface="微软雅黑" panose="020B0503020204020204" pitchFamily="34" charset="-122"/>
                <a:ea typeface="微软雅黑" panose="020B0503020204020204" pitchFamily="34" charset="-122"/>
              </a:rPr>
              <a:t>TCP</a:t>
            </a:r>
            <a:r>
              <a:rPr lang="zh-CN" altLang="en-US" dirty="0">
                <a:solidFill>
                  <a:srgbClr val="595959"/>
                </a:solidFill>
                <a:latin typeface="微软雅黑" panose="020B0503020204020204" pitchFamily="34" charset="-122"/>
                <a:ea typeface="微软雅黑" panose="020B0503020204020204" pitchFamily="34" charset="-122"/>
              </a:rPr>
              <a:t>网络应用程序开发流程</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en-GB" altLang="zh-CN" dirty="0"/>
              <a:t>TCP </a:t>
            </a:r>
            <a:r>
              <a:rPr lang="zh-CN" altLang="en-US" dirty="0"/>
              <a:t>网络应用程序开发流程的介绍</a:t>
            </a:r>
            <a:endParaRPr lang="zh-CN" altLang="en-US" dirty="0"/>
          </a:p>
        </p:txBody>
      </p:sp>
      <p:sp>
        <p:nvSpPr>
          <p:cNvPr id="4" name="文本占位符 3"/>
          <p:cNvSpPr>
            <a:spLocks noGrp="1"/>
          </p:cNvSpPr>
          <p:nvPr>
            <p:ph type="body" sz="quarter" idx="11"/>
          </p:nvPr>
        </p:nvSpPr>
        <p:spPr>
          <a:xfrm>
            <a:off x="768202" y="1646133"/>
            <a:ext cx="11425386" cy="4591179"/>
          </a:xfrm>
        </p:spPr>
        <p:txBody>
          <a:bodyPr>
            <a:noAutofit/>
          </a:bodyPr>
          <a:lstStyle/>
          <a:p>
            <a:r>
              <a:rPr lang="en-GB" altLang="zh-CN" dirty="0"/>
              <a:t>TCP </a:t>
            </a:r>
            <a:r>
              <a:rPr lang="zh-CN" altLang="en-US" dirty="0"/>
              <a:t>网络应用程序开发分为</a:t>
            </a:r>
            <a:r>
              <a:rPr lang="en-US" altLang="zh-CN" dirty="0"/>
              <a:t>:</a:t>
            </a:r>
            <a:endParaRPr lang="en-US" altLang="zh-CN" dirty="0"/>
          </a:p>
          <a:p>
            <a:pPr lvl="1"/>
            <a:r>
              <a:rPr lang="en-GB" altLang="zh-CN" sz="1600" b="0" dirty="0">
                <a:latin typeface="Alibaba PuHuiTi" pitchFamily="18" charset="-122"/>
                <a:ea typeface="Alibaba PuHuiTi" pitchFamily="18" charset="-122"/>
                <a:cs typeface="Alibaba PuHuiTi" pitchFamily="18" charset="-122"/>
              </a:rPr>
              <a:t>TCP </a:t>
            </a:r>
            <a:r>
              <a:rPr lang="zh-CN" altLang="en-US" sz="1600" b="0" dirty="0">
                <a:latin typeface="Alibaba PuHuiTi" pitchFamily="18" charset="-122"/>
                <a:ea typeface="Alibaba PuHuiTi" pitchFamily="18" charset="-122"/>
                <a:cs typeface="Alibaba PuHuiTi" pitchFamily="18" charset="-122"/>
              </a:rPr>
              <a:t>客户端程序开发</a:t>
            </a:r>
            <a:r>
              <a:rPr lang="en-US" altLang="zh-CN" sz="1600" b="0" dirty="0">
                <a:latin typeface="Alibaba PuHuiTi" pitchFamily="18" charset="-122"/>
                <a:ea typeface="Alibaba PuHuiTi" pitchFamily="18" charset="-122"/>
                <a:cs typeface="Alibaba PuHuiTi" pitchFamily="18" charset="-122"/>
              </a:rPr>
              <a:t>(</a:t>
            </a:r>
            <a:r>
              <a:rPr lang="en-GB" altLang="zh-CN" sz="1600" b="0" dirty="0" err="1">
                <a:latin typeface="Alibaba PuHuiTi" pitchFamily="18" charset="-122"/>
                <a:ea typeface="Alibaba PuHuiTi" pitchFamily="18" charset="-122"/>
                <a:cs typeface="Alibaba PuHuiTi" pitchFamily="18" charset="-122"/>
              </a:rPr>
              <a:t>ps</a:t>
            </a:r>
            <a:r>
              <a:rPr lang="en-GB" altLang="zh-CN" sz="1600" b="0" dirty="0">
                <a:latin typeface="Alibaba PuHuiTi" pitchFamily="18" charset="-122"/>
                <a:ea typeface="Alibaba PuHuiTi" pitchFamily="18" charset="-122"/>
                <a:cs typeface="Alibaba PuHuiTi" pitchFamily="18" charset="-122"/>
              </a:rPr>
              <a:t>: </a:t>
            </a:r>
            <a:r>
              <a:rPr lang="zh-CN" altLang="en-US" sz="1600" b="0" dirty="0">
                <a:latin typeface="Alibaba PuHuiTi" pitchFamily="18" charset="-122"/>
                <a:ea typeface="Alibaba PuHuiTi" pitchFamily="18" charset="-122"/>
                <a:cs typeface="Alibaba PuHuiTi" pitchFamily="18" charset="-122"/>
              </a:rPr>
              <a:t>浏览器</a:t>
            </a:r>
            <a:r>
              <a:rPr lang="en-US" altLang="zh-CN" sz="1600" b="0" dirty="0">
                <a:latin typeface="Alibaba PuHuiTi" pitchFamily="18" charset="-122"/>
                <a:ea typeface="Alibaba PuHuiTi" pitchFamily="18" charset="-122"/>
                <a:cs typeface="Alibaba PuHuiTi" pitchFamily="18" charset="-122"/>
              </a:rPr>
              <a:t>)</a:t>
            </a:r>
            <a:endParaRPr lang="en-US" altLang="zh-CN" sz="1600" b="0" dirty="0">
              <a:latin typeface="Alibaba PuHuiTi" pitchFamily="18" charset="-122"/>
              <a:ea typeface="Alibaba PuHuiTi" pitchFamily="18" charset="-122"/>
              <a:cs typeface="Alibaba PuHuiTi" pitchFamily="18" charset="-122"/>
            </a:endParaRPr>
          </a:p>
          <a:p>
            <a:pPr lvl="1"/>
            <a:r>
              <a:rPr lang="en-GB" altLang="zh-CN" sz="1600" b="0" dirty="0">
                <a:latin typeface="Alibaba PuHuiTi" pitchFamily="18" charset="-122"/>
                <a:ea typeface="Alibaba PuHuiTi" pitchFamily="18" charset="-122"/>
                <a:cs typeface="Alibaba PuHuiTi" pitchFamily="18" charset="-122"/>
              </a:rPr>
              <a:t>TCP </a:t>
            </a:r>
            <a:r>
              <a:rPr lang="zh-CN" altLang="en-US" sz="1600" b="0" dirty="0">
                <a:latin typeface="Alibaba PuHuiTi" pitchFamily="18" charset="-122"/>
                <a:ea typeface="Alibaba PuHuiTi" pitchFamily="18" charset="-122"/>
                <a:cs typeface="Alibaba PuHuiTi" pitchFamily="18" charset="-122"/>
              </a:rPr>
              <a:t>服务端程序开发</a:t>
            </a:r>
            <a:endParaRPr lang="en-US" altLang="zh-CN" sz="1600" b="0" dirty="0">
              <a:latin typeface="Alibaba PuHuiTi" pitchFamily="18" charset="-122"/>
              <a:ea typeface="Alibaba PuHuiTi" pitchFamily="18" charset="-122"/>
              <a:cs typeface="Alibaba PuHuiTi" pitchFamily="18" charset="-122"/>
            </a:endParaRPr>
          </a:p>
        </p:txBody>
      </p:sp>
      <p:sp>
        <p:nvSpPr>
          <p:cNvPr id="5" name="矩形 4"/>
          <p:cNvSpPr/>
          <p:nvPr/>
        </p:nvSpPr>
        <p:spPr>
          <a:xfrm>
            <a:off x="768202" y="5647973"/>
            <a:ext cx="10980940" cy="584775"/>
          </a:xfrm>
          <a:prstGeom prst="rect">
            <a:avLst/>
          </a:prstGeom>
        </p:spPr>
        <p:txBody>
          <a:bodyPr wrap="square">
            <a:spAutoFit/>
          </a:bodyPr>
          <a:lstStyle/>
          <a:p>
            <a:r>
              <a:rPr lang="zh-CN" altLang="en-US" sz="1600" b="1" dirty="0">
                <a:solidFill>
                  <a:srgbClr val="C00000"/>
                </a:solidFill>
                <a:latin typeface="Alibaba PuHuiTi" pitchFamily="18" charset="-122"/>
                <a:ea typeface="Alibaba PuHuiTi" pitchFamily="18" charset="-122"/>
                <a:cs typeface="Alibaba PuHuiTi" pitchFamily="18" charset="-122"/>
              </a:rPr>
              <a:t>说明</a:t>
            </a:r>
            <a:r>
              <a:rPr lang="en-US" altLang="zh-CN" sz="1600" b="1" dirty="0">
                <a:solidFill>
                  <a:srgbClr val="C00000"/>
                </a:solidFill>
                <a:latin typeface="Alibaba PuHuiTi" pitchFamily="18" charset="-122"/>
                <a:ea typeface="Alibaba PuHuiTi" pitchFamily="18" charset="-122"/>
                <a:cs typeface="Alibaba PuHuiTi" pitchFamily="18" charset="-122"/>
              </a:rPr>
              <a:t>:</a:t>
            </a:r>
            <a:endParaRPr lang="zh-CN" altLang="en-US" sz="1600" dirty="0">
              <a:solidFill>
                <a:srgbClr val="C00000"/>
              </a:solidFill>
              <a:latin typeface="Alibaba PuHuiTi" pitchFamily="18" charset="-122"/>
              <a:ea typeface="Alibaba PuHuiTi" pitchFamily="18" charset="-122"/>
              <a:cs typeface="Alibaba PuHuiTi" pitchFamily="18" charset="-122"/>
            </a:endParaRPr>
          </a:p>
          <a:p>
            <a:r>
              <a:rPr lang="zh-CN" altLang="en-US" sz="1600" dirty="0">
                <a:solidFill>
                  <a:srgbClr val="333333"/>
                </a:solidFill>
                <a:latin typeface="Alibaba PuHuiTi" pitchFamily="18" charset="-122"/>
                <a:ea typeface="Alibaba PuHuiTi" pitchFamily="18" charset="-122"/>
                <a:cs typeface="Alibaba PuHuiTi" pitchFamily="18" charset="-122"/>
              </a:rPr>
              <a:t>客户端程序是指运行在</a:t>
            </a:r>
            <a:r>
              <a:rPr lang="zh-CN" altLang="en-US" sz="1600" b="1" dirty="0">
                <a:solidFill>
                  <a:srgbClr val="C00000"/>
                </a:solidFill>
                <a:latin typeface="Alibaba PuHuiTi" pitchFamily="18" charset="-122"/>
                <a:ea typeface="Alibaba PuHuiTi" pitchFamily="18" charset="-122"/>
                <a:cs typeface="Alibaba PuHuiTi" pitchFamily="18" charset="-122"/>
              </a:rPr>
              <a:t>用户设备上的程序</a:t>
            </a:r>
            <a:r>
              <a:rPr lang="zh-CN" altLang="en-US" sz="1600" dirty="0">
                <a:solidFill>
                  <a:srgbClr val="333333"/>
                </a:solidFill>
                <a:latin typeface="Alibaba PuHuiTi" pitchFamily="18" charset="-122"/>
                <a:ea typeface="Alibaba PuHuiTi" pitchFamily="18" charset="-122"/>
                <a:cs typeface="Alibaba PuHuiTi" pitchFamily="18" charset="-122"/>
              </a:rPr>
              <a:t> 服务端程序是指运行在</a:t>
            </a:r>
            <a:r>
              <a:rPr lang="zh-CN" altLang="en-US" sz="1600" b="1" dirty="0">
                <a:solidFill>
                  <a:srgbClr val="C00000"/>
                </a:solidFill>
                <a:latin typeface="Alibaba PuHuiTi" pitchFamily="18" charset="-122"/>
                <a:ea typeface="Alibaba PuHuiTi" pitchFamily="18" charset="-122"/>
                <a:cs typeface="Alibaba PuHuiTi" pitchFamily="18" charset="-122"/>
              </a:rPr>
              <a:t>服务器设备上的程序</a:t>
            </a:r>
            <a:r>
              <a:rPr lang="zh-CN" altLang="en-US" sz="1600" dirty="0">
                <a:solidFill>
                  <a:srgbClr val="333333"/>
                </a:solidFill>
                <a:latin typeface="Alibaba PuHuiTi" pitchFamily="18" charset="-122"/>
                <a:ea typeface="Alibaba PuHuiTi" pitchFamily="18" charset="-122"/>
                <a:cs typeface="Alibaba PuHuiTi" pitchFamily="18" charset="-122"/>
              </a:rPr>
              <a:t>，专门为客户端提供数据服务</a:t>
            </a:r>
            <a:endParaRPr lang="zh-CN" altLang="en-US" sz="1600" b="0" i="0" dirty="0">
              <a:solidFill>
                <a:srgbClr val="333333"/>
              </a:solidFill>
              <a:effectLst/>
              <a:latin typeface="Alibaba PuHuiTi" pitchFamily="18" charset="-122"/>
              <a:ea typeface="Alibaba PuHuiTi" pitchFamily="18" charset="-122"/>
              <a:cs typeface="Alibaba PuHuiTi" pitchFamily="18"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595959"/>
                </a:solidFill>
                <a:latin typeface="微软雅黑" panose="020B0503020204020204" pitchFamily="34" charset="-122"/>
                <a:ea typeface="微软雅黑" panose="020B0503020204020204" pitchFamily="34" charset="-122"/>
              </a:rPr>
              <a:t>TCP</a:t>
            </a:r>
            <a:r>
              <a:rPr lang="zh-CN" altLang="en-US" dirty="0">
                <a:solidFill>
                  <a:srgbClr val="595959"/>
                </a:solidFill>
                <a:latin typeface="微软雅黑" panose="020B0503020204020204" pitchFamily="34" charset="-122"/>
                <a:ea typeface="微软雅黑" panose="020B0503020204020204" pitchFamily="34" charset="-122"/>
              </a:rPr>
              <a:t>网络应用程序开发流程</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en-GB" altLang="zh-CN" dirty="0"/>
              <a:t>TCP </a:t>
            </a:r>
            <a:r>
              <a:rPr lang="zh-CN" altLang="en-US" dirty="0"/>
              <a:t>服务端程序开发流程的介绍</a:t>
            </a:r>
            <a:endParaRPr lang="zh-CN" altLang="en-US" dirty="0"/>
          </a:p>
        </p:txBody>
      </p:sp>
      <p:sp>
        <p:nvSpPr>
          <p:cNvPr id="4" name="文本占位符 3"/>
          <p:cNvSpPr>
            <a:spLocks noGrp="1"/>
          </p:cNvSpPr>
          <p:nvPr>
            <p:ph type="body" sz="quarter" idx="11"/>
          </p:nvPr>
        </p:nvSpPr>
        <p:spPr>
          <a:xfrm>
            <a:off x="768202" y="1646133"/>
            <a:ext cx="11425386" cy="4591179"/>
          </a:xfrm>
        </p:spPr>
        <p:txBody>
          <a:bodyPr>
            <a:noAutofit/>
          </a:bodyPr>
          <a:lstStyle/>
          <a:p>
            <a:r>
              <a:rPr lang="zh-CN" altLang="en-US" b="1" dirty="0">
                <a:solidFill>
                  <a:srgbClr val="C00000"/>
                </a:solidFill>
              </a:rPr>
              <a:t>步骤说明</a:t>
            </a:r>
            <a:r>
              <a:rPr lang="en-US" altLang="zh-CN" b="1" dirty="0">
                <a:solidFill>
                  <a:srgbClr val="C00000"/>
                </a:solidFill>
              </a:rPr>
              <a:t>:</a:t>
            </a:r>
            <a:endParaRPr lang="zh-CN" altLang="en-US" dirty="0">
              <a:solidFill>
                <a:srgbClr val="C00000"/>
              </a:solidFill>
            </a:endParaRPr>
          </a:p>
          <a:p>
            <a:r>
              <a:rPr lang="en-US" altLang="zh-CN" dirty="0"/>
              <a:t>1.</a:t>
            </a:r>
            <a:r>
              <a:rPr lang="zh-CN" altLang="en-US" dirty="0"/>
              <a:t> 创建服务端端套接字对象</a:t>
            </a:r>
            <a:endParaRPr lang="zh-CN" altLang="en-US" dirty="0"/>
          </a:p>
          <a:p>
            <a:r>
              <a:rPr lang="en-US" altLang="zh-CN" dirty="0"/>
              <a:t>2.</a:t>
            </a:r>
            <a:r>
              <a:rPr lang="zh-CN" altLang="en-US" dirty="0"/>
              <a:t> 绑定端口号</a:t>
            </a:r>
            <a:endParaRPr lang="zh-CN" altLang="en-US" dirty="0"/>
          </a:p>
          <a:p>
            <a:r>
              <a:rPr lang="en-US" altLang="zh-CN" dirty="0"/>
              <a:t>3.</a:t>
            </a:r>
            <a:r>
              <a:rPr lang="zh-CN" altLang="en-US" dirty="0"/>
              <a:t> 设置监听</a:t>
            </a:r>
            <a:endParaRPr lang="zh-CN" altLang="en-US" dirty="0"/>
          </a:p>
          <a:p>
            <a:r>
              <a:rPr lang="en-US" altLang="zh-CN" dirty="0"/>
              <a:t>4.</a:t>
            </a:r>
            <a:r>
              <a:rPr lang="zh-CN" altLang="en-US" dirty="0"/>
              <a:t> 等待接受客户端的连接请求</a:t>
            </a:r>
            <a:endParaRPr lang="zh-CN" altLang="en-US" dirty="0"/>
          </a:p>
          <a:p>
            <a:r>
              <a:rPr lang="en-US" altLang="zh-CN" dirty="0"/>
              <a:t>5.</a:t>
            </a:r>
            <a:r>
              <a:rPr lang="zh-CN" altLang="en-US" dirty="0"/>
              <a:t> 接收数据</a:t>
            </a:r>
            <a:endParaRPr lang="zh-CN" altLang="en-US" dirty="0"/>
          </a:p>
          <a:p>
            <a:r>
              <a:rPr lang="en-US" altLang="zh-CN" dirty="0"/>
              <a:t>6.</a:t>
            </a:r>
            <a:r>
              <a:rPr lang="zh-CN" altLang="en-US" dirty="0"/>
              <a:t> 发送数据</a:t>
            </a:r>
            <a:endParaRPr lang="zh-CN" altLang="en-US" dirty="0"/>
          </a:p>
          <a:p>
            <a:r>
              <a:rPr lang="en-US" altLang="zh-CN" dirty="0"/>
              <a:t>7.</a:t>
            </a:r>
            <a:r>
              <a:rPr lang="zh-CN" altLang="en-US" dirty="0"/>
              <a:t> 关闭套接字</a:t>
            </a:r>
            <a:endParaRPr lang="zh-CN" altLang="en-US" dirty="0"/>
          </a:p>
          <a:p>
            <a:endParaRPr lang="en-US" altLang="zh-CN" sz="1600" b="0" dirty="0">
              <a:latin typeface="Alibaba PuHuiTi" pitchFamily="18" charset="-122"/>
              <a:ea typeface="Alibaba PuHuiTi" pitchFamily="18" charset="-122"/>
              <a:cs typeface="Alibaba PuHuiTi" pitchFamily="18" charset="-122"/>
            </a:endParaRPr>
          </a:p>
        </p:txBody>
      </p:sp>
      <p:pic>
        <p:nvPicPr>
          <p:cNvPr id="6" name="图片 5"/>
          <p:cNvPicPr>
            <a:picLocks noChangeAspect="1"/>
          </p:cNvPicPr>
          <p:nvPr/>
        </p:nvPicPr>
        <p:blipFill>
          <a:blip r:embed="rId1"/>
          <a:stretch>
            <a:fillRect/>
          </a:stretch>
        </p:blipFill>
        <p:spPr>
          <a:xfrm>
            <a:off x="6960890" y="941445"/>
            <a:ext cx="2304256" cy="5598852"/>
          </a:xfrm>
          <a:prstGeom prst="rect">
            <a:avLst/>
          </a:prstGeom>
          <a:ln>
            <a:solidFill>
              <a:schemeClr val="tx1"/>
            </a:solid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GB" altLang="zh-CN" dirty="0"/>
              <a:t>TCP </a:t>
            </a:r>
            <a:r>
              <a:rPr lang="zh-CN" altLang="en-US" dirty="0"/>
              <a:t>网络应用程序开发分为</a:t>
            </a:r>
            <a:r>
              <a:rPr lang="zh-CN" altLang="en-US" b="1" dirty="0">
                <a:solidFill>
                  <a:srgbClr val="C00000"/>
                </a:solidFill>
              </a:rPr>
              <a:t>客户端程序开发</a:t>
            </a:r>
            <a:r>
              <a:rPr lang="zh-CN" altLang="en-US" dirty="0"/>
              <a:t>和</a:t>
            </a:r>
            <a:r>
              <a:rPr lang="zh-CN" altLang="en-US" b="1" dirty="0">
                <a:solidFill>
                  <a:srgbClr val="C00000"/>
                </a:solidFill>
              </a:rPr>
              <a:t>服务端程序开发</a:t>
            </a:r>
            <a:endParaRPr lang="zh-CN" altLang="en-US" dirty="0">
              <a:solidFill>
                <a:srgbClr val="C00000"/>
              </a:solidFill>
            </a:endParaRPr>
          </a:p>
          <a:p>
            <a:r>
              <a:rPr lang="zh-CN" altLang="en-US" b="1" dirty="0">
                <a:solidFill>
                  <a:srgbClr val="C00000"/>
                </a:solidFill>
              </a:rPr>
              <a:t>主动发起建立连接请求的</a:t>
            </a:r>
            <a:r>
              <a:rPr lang="zh-CN" altLang="en-US" dirty="0"/>
              <a:t>是客户端程序</a:t>
            </a:r>
            <a:endParaRPr lang="zh-CN" altLang="en-US" dirty="0"/>
          </a:p>
          <a:p>
            <a:r>
              <a:rPr lang="zh-CN" altLang="en-US" b="1" dirty="0">
                <a:solidFill>
                  <a:srgbClr val="C00000"/>
                </a:solidFill>
              </a:rPr>
              <a:t>等待接受连接请求的</a:t>
            </a:r>
            <a:r>
              <a:rPr lang="zh-CN" altLang="en-US" dirty="0"/>
              <a:t>是服务端程序</a:t>
            </a:r>
            <a:endParaRPr lang="zh-CN" altLang="en-US" dirty="0"/>
          </a:p>
          <a:p>
            <a:endParaRPr kumimoji="1" lang="zh-CN" altLang="en-US" dirty="0"/>
          </a:p>
        </p:txBody>
      </p:sp>
      <p:sp>
        <p:nvSpPr>
          <p:cNvPr id="3" name="标题 2"/>
          <p:cNvSpPr>
            <a:spLocks noGrp="1"/>
          </p:cNvSpPr>
          <p:nvPr>
            <p:ph type="title"/>
          </p:nvPr>
        </p:nvSpPr>
        <p:spPr/>
        <p:txBody>
          <a:bodyPr/>
          <a:lstStyle/>
          <a:p>
            <a:r>
              <a:rPr lang="en-US" altLang="zh-CN" dirty="0">
                <a:solidFill>
                  <a:srgbClr val="595959"/>
                </a:solidFill>
                <a:latin typeface="微软雅黑" panose="020B0503020204020204" pitchFamily="34" charset="-122"/>
                <a:ea typeface="微软雅黑" panose="020B0503020204020204" pitchFamily="34" charset="-122"/>
              </a:rPr>
              <a:t>TCP</a:t>
            </a:r>
            <a:r>
              <a:rPr lang="zh-CN" altLang="en-US" dirty="0">
                <a:solidFill>
                  <a:srgbClr val="595959"/>
                </a:solidFill>
                <a:latin typeface="微软雅黑" panose="020B0503020204020204" pitchFamily="34" charset="-122"/>
                <a:ea typeface="微软雅黑" panose="020B0503020204020204" pitchFamily="34" charset="-122"/>
              </a:rPr>
              <a:t>网络应用程序开发流程</a:t>
            </a:r>
            <a:endParaRPr kumimoji="1"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IP</a:t>
            </a:r>
            <a:r>
              <a:rPr lang="zh-CN" altLang="en-US" dirty="0">
                <a:solidFill>
                  <a:schemeClr val="tx1"/>
                </a:solidFill>
                <a:latin typeface="微软雅黑" panose="020B0503020204020204" pitchFamily="34" charset="-122"/>
                <a:ea typeface="微软雅黑" panose="020B0503020204020204" pitchFamily="34" charset="-122"/>
              </a:rPr>
              <a:t>地址的介绍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zh-CN" altLang="en-US" dirty="0">
                <a:solidFill>
                  <a:schemeClr val="tx1"/>
                </a:solidFill>
                <a:latin typeface="微软雅黑" panose="020B0503020204020204" pitchFamily="34" charset="-122"/>
                <a:ea typeface="微软雅黑" panose="020B0503020204020204" pitchFamily="34" charset="-122"/>
              </a:rPr>
              <a:t>端口和端口号的介绍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socket</a:t>
            </a:r>
            <a:r>
              <a:rPr lang="zh-CN" altLang="en-US" dirty="0">
                <a:solidFill>
                  <a:schemeClr val="tx1"/>
                </a:solidFill>
                <a:latin typeface="微软雅黑" panose="020B0503020204020204" pitchFamily="34" charset="-122"/>
                <a:ea typeface="微软雅黑" panose="020B0503020204020204" pitchFamily="34" charset="-122"/>
              </a:rPr>
              <a:t>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网络应用程序开发流程</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rgbClr val="C00000"/>
                </a:solidFill>
                <a:latin typeface="微软雅黑" panose="020B0503020204020204" pitchFamily="34" charset="-122"/>
                <a:ea typeface="微软雅黑" panose="020B0503020204020204" pitchFamily="34" charset="-122"/>
              </a:rPr>
              <a:t>TCP</a:t>
            </a:r>
            <a:r>
              <a:rPr lang="zh-CN" altLang="en-US" dirty="0">
                <a:solidFill>
                  <a:srgbClr val="C00000"/>
                </a:solidFill>
                <a:latin typeface="微软雅黑" panose="020B0503020204020204" pitchFamily="34" charset="-122"/>
                <a:ea typeface="微软雅黑" panose="020B0503020204020204" pitchFamily="34" charset="-122"/>
              </a:rPr>
              <a:t>服务端程序开发</a:t>
            </a:r>
            <a:endParaRPr lang="zh-CN" altLang="en-US" dirty="0">
              <a:solidFill>
                <a:srgbClr val="C0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网络应用程序的注意点</a:t>
            </a:r>
            <a:endParaRPr lang="zh-CN" altLang="en-US"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6674" y="332656"/>
            <a:ext cx="6299701" cy="4855845"/>
          </a:xfrm>
        </p:spPr>
        <p:txBody>
          <a:bodyPr/>
          <a:lstStyle/>
          <a:p>
            <a:r>
              <a:rPr lang="zh-CN" altLang="en-US" dirty="0"/>
              <a:t>能够写出</a:t>
            </a:r>
            <a:r>
              <a:rPr lang="en-GB" altLang="zh-CN" dirty="0"/>
              <a:t>TCP</a:t>
            </a:r>
            <a:r>
              <a:rPr lang="zh-CN" altLang="en-US" dirty="0"/>
              <a:t>服务端应用程序接收和发送消息</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595959"/>
                </a:solidFill>
                <a:latin typeface="微软雅黑" panose="020B0503020204020204" pitchFamily="34" charset="-122"/>
                <a:ea typeface="微软雅黑" panose="020B0503020204020204" pitchFamily="34" charset="-122"/>
              </a:rPr>
              <a:t>TCP</a:t>
            </a:r>
            <a:r>
              <a:rPr lang="zh-CN" altLang="en-US" dirty="0">
                <a:solidFill>
                  <a:srgbClr val="595959"/>
                </a:solidFill>
                <a:latin typeface="微软雅黑" panose="020B0503020204020204" pitchFamily="34" charset="-122"/>
                <a:ea typeface="微软雅黑" panose="020B0503020204020204" pitchFamily="34" charset="-122"/>
              </a:rPr>
              <a:t>服务端程序开发</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en-GB" altLang="zh-CN" dirty="0"/>
              <a:t>socket </a:t>
            </a:r>
            <a:r>
              <a:rPr lang="zh-CN" altLang="en-US" dirty="0"/>
              <a:t>类的介绍</a:t>
            </a:r>
            <a:endParaRPr lang="zh-CN" altLang="en-US" dirty="0"/>
          </a:p>
        </p:txBody>
      </p:sp>
      <p:sp>
        <p:nvSpPr>
          <p:cNvPr id="4" name="文本占位符 3"/>
          <p:cNvSpPr>
            <a:spLocks noGrp="1"/>
          </p:cNvSpPr>
          <p:nvPr>
            <p:ph type="body" sz="quarter" idx="11"/>
          </p:nvPr>
        </p:nvSpPr>
        <p:spPr>
          <a:xfrm>
            <a:off x="802532" y="1457271"/>
            <a:ext cx="11425386" cy="5095235"/>
          </a:xfrm>
        </p:spPr>
        <p:txBody>
          <a:bodyPr>
            <a:normAutofit fontScale="92500" lnSpcReduction="10000"/>
          </a:bodyPr>
          <a:lstStyle/>
          <a:p>
            <a:r>
              <a:rPr lang="zh-CN" altLang="en-US" dirty="0"/>
              <a:t>导入 </a:t>
            </a:r>
            <a:r>
              <a:rPr lang="en-GB" altLang="zh-CN" dirty="0"/>
              <a:t>socket </a:t>
            </a:r>
            <a:r>
              <a:rPr lang="zh-CN" altLang="en-US" dirty="0"/>
              <a:t>模块</a:t>
            </a:r>
            <a:br>
              <a:rPr lang="zh-CN" altLang="en-US" dirty="0"/>
            </a:br>
            <a:r>
              <a:rPr lang="en-GB" altLang="zh-CN" b="1" dirty="0">
                <a:solidFill>
                  <a:srgbClr val="C00000"/>
                </a:solidFill>
              </a:rPr>
              <a:t>import socket</a:t>
            </a:r>
            <a:endParaRPr lang="en-GB" altLang="zh-CN" dirty="0">
              <a:solidFill>
                <a:srgbClr val="C00000"/>
              </a:solidFill>
            </a:endParaRPr>
          </a:p>
          <a:p>
            <a:r>
              <a:rPr lang="zh-CN" altLang="en-US" dirty="0"/>
              <a:t>创建服务端 </a:t>
            </a:r>
            <a:r>
              <a:rPr lang="en-GB" altLang="zh-CN" dirty="0"/>
              <a:t>socket </a:t>
            </a:r>
            <a:r>
              <a:rPr lang="zh-CN" altLang="en-US" dirty="0"/>
              <a:t>对象</a:t>
            </a:r>
            <a:br>
              <a:rPr lang="zh-CN" altLang="en-US" dirty="0"/>
            </a:br>
            <a:r>
              <a:rPr lang="en-GB" altLang="zh-CN" b="1" dirty="0" err="1">
                <a:solidFill>
                  <a:srgbClr val="C00000"/>
                </a:solidFill>
              </a:rPr>
              <a:t>socket.socket</a:t>
            </a:r>
            <a:r>
              <a:rPr lang="en-GB" altLang="zh-CN" b="1" dirty="0">
                <a:solidFill>
                  <a:srgbClr val="C00000"/>
                </a:solidFill>
              </a:rPr>
              <a:t>(</a:t>
            </a:r>
            <a:r>
              <a:rPr lang="en-GB" altLang="zh-CN" b="1" dirty="0" err="1">
                <a:solidFill>
                  <a:srgbClr val="C00000"/>
                </a:solidFill>
              </a:rPr>
              <a:t>AddressFamily</a:t>
            </a:r>
            <a:r>
              <a:rPr lang="en-GB" altLang="zh-CN" b="1" dirty="0">
                <a:solidFill>
                  <a:srgbClr val="C00000"/>
                </a:solidFill>
              </a:rPr>
              <a:t>, Type)</a:t>
            </a:r>
            <a:endParaRPr lang="en-GB" altLang="zh-CN" b="1" dirty="0">
              <a:solidFill>
                <a:srgbClr val="C00000"/>
              </a:solidFill>
            </a:endParaRPr>
          </a:p>
          <a:p>
            <a:endParaRPr lang="en-GB" altLang="zh-CN" dirty="0">
              <a:solidFill>
                <a:srgbClr val="C00000"/>
              </a:solidFill>
            </a:endParaRPr>
          </a:p>
          <a:p>
            <a:r>
              <a:rPr lang="zh-CN" altLang="en-US" b="1" dirty="0">
                <a:solidFill>
                  <a:srgbClr val="C00000"/>
                </a:solidFill>
              </a:rPr>
              <a:t>参数说明</a:t>
            </a:r>
            <a:r>
              <a:rPr lang="en-US" altLang="zh-CN" b="1" dirty="0">
                <a:solidFill>
                  <a:srgbClr val="C00000"/>
                </a:solidFill>
              </a:rPr>
              <a:t>:</a:t>
            </a:r>
            <a:endParaRPr lang="zh-CN" altLang="en-US" dirty="0">
              <a:solidFill>
                <a:srgbClr val="C00000"/>
              </a:solidFill>
            </a:endParaRPr>
          </a:p>
          <a:p>
            <a:r>
              <a:rPr lang="en-GB" altLang="zh-CN" dirty="0" err="1"/>
              <a:t>AddressFamily</a:t>
            </a:r>
            <a:r>
              <a:rPr lang="en-GB" altLang="zh-CN" dirty="0"/>
              <a:t> </a:t>
            </a:r>
            <a:r>
              <a:rPr lang="zh-CN" altLang="en-US" dirty="0"/>
              <a:t>表示</a:t>
            </a:r>
            <a:r>
              <a:rPr lang="en-GB" altLang="zh-CN" dirty="0"/>
              <a:t>IP</a:t>
            </a:r>
            <a:r>
              <a:rPr lang="zh-CN" altLang="en-US" dirty="0"/>
              <a:t>地址类型</a:t>
            </a:r>
            <a:r>
              <a:rPr lang="en-US" altLang="zh-CN" dirty="0"/>
              <a:t>, </a:t>
            </a:r>
            <a:r>
              <a:rPr lang="zh-CN" altLang="en-US" dirty="0"/>
              <a:t>分为</a:t>
            </a:r>
            <a:r>
              <a:rPr lang="en-GB" altLang="zh-CN" dirty="0"/>
              <a:t>IPv4</a:t>
            </a:r>
            <a:r>
              <a:rPr lang="zh-CN" altLang="en-US" dirty="0"/>
              <a:t>和</a:t>
            </a:r>
            <a:r>
              <a:rPr lang="en-GB" altLang="zh-CN" dirty="0"/>
              <a:t>IPv6</a:t>
            </a:r>
            <a:endParaRPr lang="en-GB" altLang="zh-CN" dirty="0"/>
          </a:p>
          <a:p>
            <a:r>
              <a:rPr lang="en-GB" altLang="zh-CN" dirty="0"/>
              <a:t>Type </a:t>
            </a:r>
            <a:r>
              <a:rPr lang="zh-CN" altLang="en-US" dirty="0"/>
              <a:t>表示传输协议类型</a:t>
            </a:r>
            <a:endParaRPr lang="zh-CN" altLang="en-US" dirty="0"/>
          </a:p>
          <a:p>
            <a:r>
              <a:rPr lang="zh-CN" altLang="en-US" b="1" dirty="0">
                <a:solidFill>
                  <a:srgbClr val="C00000"/>
                </a:solidFill>
              </a:rPr>
              <a:t>方法说明</a:t>
            </a:r>
            <a:r>
              <a:rPr lang="en-US" altLang="zh-CN" b="1" dirty="0">
                <a:solidFill>
                  <a:srgbClr val="C00000"/>
                </a:solidFill>
              </a:rPr>
              <a:t>:</a:t>
            </a:r>
            <a:endParaRPr lang="zh-CN" altLang="en-US" dirty="0">
              <a:solidFill>
                <a:srgbClr val="C00000"/>
              </a:solidFill>
            </a:endParaRPr>
          </a:p>
          <a:p>
            <a:r>
              <a:rPr lang="en-GB" altLang="zh-CN" dirty="0"/>
              <a:t>bind((host, port)) </a:t>
            </a:r>
            <a:r>
              <a:rPr lang="zh-CN" altLang="en-US" dirty="0"/>
              <a:t>表示绑定端口号</a:t>
            </a:r>
            <a:r>
              <a:rPr lang="en-US" altLang="zh-CN" dirty="0"/>
              <a:t>, </a:t>
            </a:r>
            <a:r>
              <a:rPr lang="en-GB" altLang="zh-CN" dirty="0"/>
              <a:t>host </a:t>
            </a:r>
            <a:r>
              <a:rPr lang="zh-CN" altLang="en-US" dirty="0"/>
              <a:t>是 </a:t>
            </a:r>
            <a:r>
              <a:rPr lang="en-GB" altLang="zh-CN" dirty="0" err="1"/>
              <a:t>ip</a:t>
            </a:r>
            <a:r>
              <a:rPr lang="en-GB" altLang="zh-CN" dirty="0"/>
              <a:t> </a:t>
            </a:r>
            <a:r>
              <a:rPr lang="zh-CN" altLang="en-US" dirty="0"/>
              <a:t>地址，</a:t>
            </a:r>
            <a:r>
              <a:rPr lang="en-GB" altLang="zh-CN" dirty="0"/>
              <a:t>port </a:t>
            </a:r>
            <a:r>
              <a:rPr lang="zh-CN" altLang="en-US" dirty="0"/>
              <a:t>是端口号，</a:t>
            </a:r>
            <a:r>
              <a:rPr lang="en-GB" altLang="zh-CN" dirty="0" err="1"/>
              <a:t>ip</a:t>
            </a:r>
            <a:r>
              <a:rPr lang="en-GB" altLang="zh-CN" dirty="0"/>
              <a:t> </a:t>
            </a:r>
            <a:r>
              <a:rPr lang="zh-CN" altLang="en-US" dirty="0"/>
              <a:t>地址一般不指定，表示本机的任何一个</a:t>
            </a:r>
            <a:r>
              <a:rPr lang="en-GB" altLang="zh-CN" dirty="0" err="1"/>
              <a:t>ip</a:t>
            </a:r>
            <a:r>
              <a:rPr lang="zh-CN" altLang="en-US" dirty="0"/>
              <a:t>地址都可以</a:t>
            </a:r>
            <a:endParaRPr lang="zh-CN" altLang="en-US" dirty="0"/>
          </a:p>
          <a:p>
            <a:r>
              <a:rPr lang="en-GB" altLang="zh-CN" dirty="0"/>
              <a:t>listen (backlog) </a:t>
            </a:r>
            <a:r>
              <a:rPr lang="zh-CN" altLang="en-US" dirty="0"/>
              <a:t>表示设置监听，</a:t>
            </a:r>
            <a:r>
              <a:rPr lang="en-GB" altLang="zh-CN" dirty="0"/>
              <a:t>backlog</a:t>
            </a:r>
            <a:r>
              <a:rPr lang="zh-CN" altLang="en-US" dirty="0"/>
              <a:t>参数表示最大等待建立连接的个数</a:t>
            </a:r>
            <a:endParaRPr lang="zh-CN" altLang="en-US" dirty="0"/>
          </a:p>
          <a:p>
            <a:r>
              <a:rPr lang="en-GB" altLang="zh-CN" dirty="0"/>
              <a:t>accept() </a:t>
            </a:r>
            <a:r>
              <a:rPr lang="zh-CN" altLang="en-US" dirty="0"/>
              <a:t>表示等待接受客户端的连接请求</a:t>
            </a:r>
            <a:endParaRPr lang="zh-CN" altLang="en-US" dirty="0"/>
          </a:p>
          <a:p>
            <a:r>
              <a:rPr lang="en-GB" altLang="zh-CN" dirty="0"/>
              <a:t>send(data) </a:t>
            </a:r>
            <a:r>
              <a:rPr lang="zh-CN" altLang="en-US" dirty="0"/>
              <a:t>表示发送数据，</a:t>
            </a:r>
            <a:r>
              <a:rPr lang="en-GB" altLang="zh-CN" dirty="0"/>
              <a:t>data </a:t>
            </a:r>
            <a:r>
              <a:rPr lang="zh-CN" altLang="en-US" dirty="0"/>
              <a:t>是二进制数据</a:t>
            </a:r>
            <a:endParaRPr lang="zh-CN" altLang="en-US" dirty="0"/>
          </a:p>
          <a:p>
            <a:r>
              <a:rPr lang="en-GB" altLang="zh-CN" dirty="0" err="1"/>
              <a:t>recv</a:t>
            </a:r>
            <a:r>
              <a:rPr lang="en-GB" altLang="zh-CN" dirty="0"/>
              <a:t>(</a:t>
            </a:r>
            <a:r>
              <a:rPr lang="en-GB" altLang="zh-CN" dirty="0" err="1"/>
              <a:t>buffersize</a:t>
            </a:r>
            <a:r>
              <a:rPr lang="en-GB" altLang="zh-CN" dirty="0"/>
              <a:t>) </a:t>
            </a:r>
            <a:r>
              <a:rPr lang="zh-CN" altLang="en-US" dirty="0"/>
              <a:t>表示接收数据</a:t>
            </a:r>
            <a:r>
              <a:rPr lang="en-US" altLang="zh-CN" dirty="0"/>
              <a:t>, </a:t>
            </a:r>
            <a:r>
              <a:rPr lang="en-GB" altLang="zh-CN" dirty="0" err="1"/>
              <a:t>buffersize</a:t>
            </a:r>
            <a:r>
              <a:rPr lang="en-GB" altLang="zh-CN" dirty="0"/>
              <a:t> </a:t>
            </a:r>
            <a:r>
              <a:rPr lang="zh-CN" altLang="en-US" dirty="0"/>
              <a:t>是每次接收数据的长度</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IP</a:t>
            </a:r>
            <a:r>
              <a:rPr kumimoji="1" lang="zh-CN" altLang="en-US" dirty="0"/>
              <a:t>地址的介绍</a:t>
            </a:r>
            <a:endParaRPr kumimoji="1" lang="zh-CN" altLang="en-US" dirty="0"/>
          </a:p>
        </p:txBody>
      </p:sp>
      <p:sp>
        <p:nvSpPr>
          <p:cNvPr id="3" name="文本占位符 2"/>
          <p:cNvSpPr>
            <a:spLocks noGrp="1"/>
          </p:cNvSpPr>
          <p:nvPr>
            <p:ph type="body" sz="quarter" idx="10"/>
          </p:nvPr>
        </p:nvSpPr>
        <p:spPr/>
        <p:txBody>
          <a:bodyPr/>
          <a:lstStyle/>
          <a:p>
            <a:r>
              <a:rPr lang="zh-CN" altLang="en-US" dirty="0">
                <a:solidFill>
                  <a:srgbClr val="404040"/>
                </a:solidFill>
                <a:latin typeface="微软雅黑" panose="020B0503020204020204" pitchFamily="34" charset="-122"/>
                <a:ea typeface="微软雅黑" panose="020B0503020204020204" pitchFamily="34" charset="-122"/>
              </a:rPr>
              <a:t>网络的概念</a:t>
            </a:r>
            <a:endParaRPr lang="zh-CN" altLang="en-US" dirty="0"/>
          </a:p>
        </p:txBody>
      </p:sp>
      <p:sp>
        <p:nvSpPr>
          <p:cNvPr id="4" name="文本占位符 3"/>
          <p:cNvSpPr>
            <a:spLocks noGrp="1"/>
          </p:cNvSpPr>
          <p:nvPr>
            <p:ph type="body" sz="quarter" idx="11"/>
          </p:nvPr>
        </p:nvSpPr>
        <p:spPr>
          <a:xfrm>
            <a:off x="768202" y="1646133"/>
            <a:ext cx="10700194" cy="4219575"/>
          </a:xfrm>
        </p:spPr>
        <p:txBody>
          <a:bodyPr/>
          <a:lstStyle/>
          <a:p>
            <a:r>
              <a:rPr lang="zh-CN" altLang="en-US" dirty="0">
                <a:solidFill>
                  <a:srgbClr val="262626"/>
                </a:solidFill>
                <a:latin typeface="微软雅黑" panose="020B0503020204020204" pitchFamily="34" charset="-122"/>
                <a:ea typeface="微软雅黑" panose="020B0503020204020204" pitchFamily="34" charset="-122"/>
              </a:rPr>
              <a:t>将具有独立功能的多台计算机通过通信线路和通信设备连接起来，在网络管理软件及网络通信协议下，</a:t>
            </a:r>
            <a:r>
              <a:rPr lang="zh-CN" altLang="en-US" b="1" dirty="0">
                <a:solidFill>
                  <a:srgbClr val="C00000"/>
                </a:solidFill>
                <a:latin typeface="微软雅黑" panose="020B0503020204020204" pitchFamily="34" charset="-122"/>
                <a:ea typeface="微软雅黑" panose="020B0503020204020204" pitchFamily="34" charset="-122"/>
              </a:rPr>
              <a:t>实现资源共享和信息传递的虚拟平台</a:t>
            </a:r>
            <a:endParaRPr lang="zh-CN" altLang="en-US" dirty="0">
              <a:solidFill>
                <a:srgbClr val="C0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840210" y="2996952"/>
            <a:ext cx="3556704" cy="2728749"/>
          </a:xfrm>
          <a:prstGeom prst="rect">
            <a:avLst/>
          </a:prstGeom>
          <a:ln w="3175">
            <a:solidFill>
              <a:schemeClr val="bg1">
                <a:lumMod val="6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595959"/>
                </a:solidFill>
                <a:latin typeface="微软雅黑" panose="020B0503020204020204" pitchFamily="34" charset="-122"/>
                <a:ea typeface="微软雅黑" panose="020B0503020204020204" pitchFamily="34" charset="-122"/>
              </a:rPr>
              <a:t>TCP</a:t>
            </a:r>
            <a:r>
              <a:rPr lang="zh-CN" altLang="en-US" dirty="0">
                <a:solidFill>
                  <a:srgbClr val="595959"/>
                </a:solidFill>
                <a:latin typeface="微软雅黑" panose="020B0503020204020204" pitchFamily="34" charset="-122"/>
                <a:ea typeface="微软雅黑" panose="020B0503020204020204" pitchFamily="34" charset="-122"/>
              </a:rPr>
              <a:t>服务端程序开发</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zh-CN" altLang="en-US" dirty="0"/>
              <a:t>网络中的数据类型</a:t>
            </a:r>
            <a:endParaRPr lang="zh-CN" altLang="en-US" dirty="0"/>
          </a:p>
        </p:txBody>
      </p:sp>
      <p:sp>
        <p:nvSpPr>
          <p:cNvPr id="4" name="文本占位符 3"/>
          <p:cNvSpPr>
            <a:spLocks noGrp="1"/>
          </p:cNvSpPr>
          <p:nvPr>
            <p:ph type="body" sz="quarter" idx="11"/>
          </p:nvPr>
        </p:nvSpPr>
        <p:spPr>
          <a:xfrm>
            <a:off x="768202" y="1646133"/>
            <a:ext cx="11425386" cy="4591179"/>
          </a:xfrm>
        </p:spPr>
        <p:txBody>
          <a:bodyPr>
            <a:noAutofit/>
          </a:bodyPr>
          <a:lstStyle/>
          <a:p>
            <a:r>
              <a:rPr lang="zh-CN" altLang="en-US" dirty="0"/>
              <a:t>在网络中数据是以</a:t>
            </a:r>
            <a:r>
              <a:rPr lang="zh-CN" altLang="en-US" dirty="0">
                <a:solidFill>
                  <a:srgbClr val="C00000"/>
                </a:solidFill>
              </a:rPr>
              <a:t>二进制数据类</a:t>
            </a:r>
            <a:r>
              <a:rPr lang="zh-CN" altLang="en-US" dirty="0"/>
              <a:t>型的形式进行传递的</a:t>
            </a:r>
            <a:r>
              <a:rPr lang="en-US" altLang="zh-CN" dirty="0"/>
              <a:t>, </a:t>
            </a:r>
            <a:r>
              <a:rPr lang="zh-CN" altLang="en-US" dirty="0"/>
              <a:t>所以在我们向网络传输数据的时候需要把数据转化成</a:t>
            </a:r>
            <a:r>
              <a:rPr lang="zh-CN" altLang="en-US" dirty="0">
                <a:solidFill>
                  <a:srgbClr val="C00000"/>
                </a:solidFill>
              </a:rPr>
              <a:t>二进制</a:t>
            </a:r>
            <a:r>
              <a:rPr lang="en-US" altLang="zh-CN" dirty="0"/>
              <a:t>, </a:t>
            </a:r>
            <a:r>
              <a:rPr lang="zh-CN" altLang="en-US" dirty="0"/>
              <a:t>从网络中接受到的数据默认也是</a:t>
            </a:r>
            <a:r>
              <a:rPr lang="zh-CN" altLang="en-US" dirty="0">
                <a:solidFill>
                  <a:srgbClr val="C00000"/>
                </a:solidFill>
              </a:rPr>
              <a:t>二进制类型的数据</a:t>
            </a:r>
            <a:r>
              <a:rPr lang="en-US" altLang="zh-CN" dirty="0"/>
              <a:t>, </a:t>
            </a:r>
            <a:r>
              <a:rPr lang="zh-CN" altLang="en-US" dirty="0"/>
              <a:t>想要正常使用这些数据也需要把这些数据从</a:t>
            </a:r>
            <a:r>
              <a:rPr lang="zh-CN" altLang="en-US" dirty="0">
                <a:solidFill>
                  <a:srgbClr val="C00000"/>
                </a:solidFill>
              </a:rPr>
              <a:t>二进制类型数据</a:t>
            </a:r>
            <a:r>
              <a:rPr lang="zh-CN" altLang="en-US" dirty="0"/>
              <a:t>转化为普通的数据类型</a:t>
            </a:r>
            <a:r>
              <a:rPr lang="en-US" altLang="zh-CN" dirty="0"/>
              <a:t>.</a:t>
            </a:r>
            <a:endParaRPr lang="en-US" altLang="zh-CN" dirty="0"/>
          </a:p>
          <a:p>
            <a:endParaRPr lang="en-US" altLang="zh-CN" sz="1600" b="0" dirty="0">
              <a:latin typeface="Alibaba PuHuiTi" pitchFamily="18" charset="-122"/>
              <a:ea typeface="Alibaba PuHuiTi" pitchFamily="18" charset="-122"/>
              <a:cs typeface="Alibaba PuHuiTi" pitchFamily="18" charset="-122"/>
            </a:endParaRPr>
          </a:p>
          <a:p>
            <a:endParaRPr lang="en-US" altLang="zh-CN" dirty="0">
              <a:latin typeface="Alibaba PuHuiTi" pitchFamily="18" charset="-122"/>
              <a:ea typeface="Alibaba PuHuiTi" pitchFamily="18" charset="-122"/>
              <a:cs typeface="Alibaba PuHuiTi" pitchFamily="18" charset="-122"/>
            </a:endParaRPr>
          </a:p>
          <a:p>
            <a:endParaRPr lang="en-US" altLang="zh-CN" sz="1600" b="0" dirty="0">
              <a:latin typeface="Alibaba PuHuiTi" pitchFamily="18" charset="-122"/>
              <a:ea typeface="Alibaba PuHuiTi" pitchFamily="18" charset="-122"/>
              <a:cs typeface="Alibaba PuHuiTi" pitchFamily="18" charset="-122"/>
            </a:endParaRPr>
          </a:p>
          <a:p>
            <a:endParaRPr lang="en-US" altLang="zh-CN" dirty="0">
              <a:latin typeface="Alibaba PuHuiTi" pitchFamily="18" charset="-122"/>
              <a:ea typeface="Alibaba PuHuiTi" pitchFamily="18" charset="-122"/>
              <a:cs typeface="Alibaba PuHuiTi" pitchFamily="18" charset="-122"/>
            </a:endParaRPr>
          </a:p>
          <a:p>
            <a:endParaRPr lang="en-US" altLang="zh-CN" sz="1600" b="0" dirty="0">
              <a:latin typeface="Alibaba PuHuiTi" pitchFamily="18" charset="-122"/>
              <a:ea typeface="Alibaba PuHuiTi" pitchFamily="18" charset="-122"/>
              <a:cs typeface="Alibaba PuHuiTi" pitchFamily="18" charset="-122"/>
            </a:endParaRPr>
          </a:p>
          <a:p>
            <a:endParaRPr lang="en-US" altLang="zh-CN" sz="1600" b="0" dirty="0">
              <a:latin typeface="Alibaba PuHuiTi" pitchFamily="18" charset="-122"/>
              <a:ea typeface="Alibaba PuHuiTi" pitchFamily="18" charset="-122"/>
              <a:cs typeface="Alibaba PuHuiTi" pitchFamily="18" charset="-122"/>
            </a:endParaRPr>
          </a:p>
          <a:p>
            <a:r>
              <a:rPr lang="en-GB" altLang="zh-CN" dirty="0" err="1">
                <a:solidFill>
                  <a:srgbClr val="C00000"/>
                </a:solidFill>
              </a:rPr>
              <a:t>str.encode</a:t>
            </a:r>
            <a:r>
              <a:rPr lang="en-GB" altLang="zh-CN" dirty="0">
                <a:solidFill>
                  <a:srgbClr val="C00000"/>
                </a:solidFill>
              </a:rPr>
              <a:t>(</a:t>
            </a:r>
            <a:r>
              <a:rPr lang="zh-CN" altLang="en-US" dirty="0">
                <a:solidFill>
                  <a:srgbClr val="C00000"/>
                </a:solidFill>
              </a:rPr>
              <a:t>编码格式</a:t>
            </a:r>
            <a:r>
              <a:rPr lang="en-US" altLang="zh-CN" dirty="0">
                <a:solidFill>
                  <a:srgbClr val="C00000"/>
                </a:solidFill>
              </a:rPr>
              <a:t>) </a:t>
            </a:r>
            <a:r>
              <a:rPr lang="zh-CN" altLang="en-US" dirty="0"/>
              <a:t>表示把字符串编码成为二进制</a:t>
            </a:r>
            <a:endParaRPr lang="zh-CN" altLang="en-US" dirty="0"/>
          </a:p>
          <a:p>
            <a:r>
              <a:rPr lang="en-GB" altLang="zh-CN" dirty="0" err="1">
                <a:solidFill>
                  <a:srgbClr val="C00000"/>
                </a:solidFill>
              </a:rPr>
              <a:t>data.decode</a:t>
            </a:r>
            <a:r>
              <a:rPr lang="en-GB" altLang="zh-CN" dirty="0">
                <a:solidFill>
                  <a:srgbClr val="C00000"/>
                </a:solidFill>
              </a:rPr>
              <a:t>(</a:t>
            </a:r>
            <a:r>
              <a:rPr lang="zh-CN" altLang="en-US" dirty="0">
                <a:solidFill>
                  <a:srgbClr val="C00000"/>
                </a:solidFill>
              </a:rPr>
              <a:t>编码格式</a:t>
            </a:r>
            <a:r>
              <a:rPr lang="en-US" altLang="zh-CN" dirty="0">
                <a:solidFill>
                  <a:srgbClr val="C00000"/>
                </a:solidFill>
              </a:rPr>
              <a:t>) </a:t>
            </a:r>
            <a:r>
              <a:rPr lang="zh-CN" altLang="en-US" dirty="0"/>
              <a:t>表示把二进制解码成为字符串</a:t>
            </a:r>
            <a:endParaRPr lang="zh-CN" altLang="en-US" dirty="0"/>
          </a:p>
          <a:p>
            <a:endParaRPr lang="en-US" altLang="zh-CN" sz="1600" b="0" dirty="0">
              <a:latin typeface="Alibaba PuHuiTi" pitchFamily="18" charset="-122"/>
              <a:ea typeface="Alibaba PuHuiTi" pitchFamily="18" charset="-122"/>
              <a:cs typeface="Alibaba PuHuiTi" pitchFamily="18"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595959"/>
                </a:solidFill>
                <a:latin typeface="微软雅黑" panose="020B0503020204020204" pitchFamily="34" charset="-122"/>
                <a:ea typeface="微软雅黑" panose="020B0503020204020204" pitchFamily="34" charset="-122"/>
              </a:rPr>
              <a:t>TCP</a:t>
            </a:r>
            <a:r>
              <a:rPr lang="zh-CN" altLang="en-US" dirty="0">
                <a:solidFill>
                  <a:srgbClr val="595959"/>
                </a:solidFill>
                <a:latin typeface="微软雅黑" panose="020B0503020204020204" pitchFamily="34" charset="-122"/>
                <a:ea typeface="微软雅黑" panose="020B0503020204020204" pitchFamily="34" charset="-122"/>
              </a:rPr>
              <a:t>服务端程序开发</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zh-CN" altLang="en-US" dirty="0"/>
              <a:t>端口复用</a:t>
            </a:r>
            <a:endParaRPr lang="zh-CN" altLang="en-US" dirty="0"/>
          </a:p>
        </p:txBody>
      </p:sp>
      <p:sp>
        <p:nvSpPr>
          <p:cNvPr id="4" name="文本占位符 3"/>
          <p:cNvSpPr>
            <a:spLocks noGrp="1"/>
          </p:cNvSpPr>
          <p:nvPr>
            <p:ph type="body" sz="quarter" idx="11"/>
          </p:nvPr>
        </p:nvSpPr>
        <p:spPr>
          <a:xfrm>
            <a:off x="768202" y="1646133"/>
            <a:ext cx="11425386" cy="4591179"/>
          </a:xfrm>
        </p:spPr>
        <p:txBody>
          <a:bodyPr>
            <a:noAutofit/>
          </a:bodyPr>
          <a:lstStyle/>
          <a:p>
            <a:r>
              <a:rPr lang="zh-CN" altLang="en-US" dirty="0"/>
              <a:t>当客户端和服务端建立连接后，</a:t>
            </a:r>
            <a:r>
              <a:rPr lang="zh-CN" altLang="en-US" b="1" dirty="0"/>
              <a:t>服务端程序退出后端口号不会立即释放，需要等待大概</a:t>
            </a:r>
            <a:r>
              <a:rPr lang="en-US" altLang="zh-CN" b="1" dirty="0"/>
              <a:t>1-2</a:t>
            </a:r>
            <a:r>
              <a:rPr lang="zh-CN" altLang="en-US" b="1" dirty="0"/>
              <a:t>分钟。</a:t>
            </a:r>
            <a:endParaRPr lang="zh-CN" altLang="en-US" dirty="0"/>
          </a:p>
          <a:p>
            <a:r>
              <a:rPr lang="zh-CN" altLang="en-US" dirty="0"/>
              <a:t>解决办法有两种</a:t>
            </a:r>
            <a:r>
              <a:rPr lang="en-US" altLang="zh-CN" dirty="0"/>
              <a:t>:</a:t>
            </a:r>
            <a:endParaRPr lang="en-US" altLang="zh-CN" dirty="0"/>
          </a:p>
          <a:p>
            <a:r>
              <a:rPr lang="zh-CN" altLang="en-US" dirty="0"/>
              <a:t>更换服务端端口号</a:t>
            </a:r>
            <a:endParaRPr lang="zh-CN" altLang="en-US" dirty="0"/>
          </a:p>
          <a:p>
            <a:r>
              <a:rPr lang="zh-CN" altLang="en-US" dirty="0"/>
              <a:t>设置端口号复用</a:t>
            </a:r>
            <a:r>
              <a:rPr lang="en-US" altLang="zh-CN" dirty="0"/>
              <a:t>(</a:t>
            </a:r>
            <a:r>
              <a:rPr lang="zh-CN" altLang="en-US" dirty="0"/>
              <a:t>推荐大家使用</a:t>
            </a:r>
            <a:r>
              <a:rPr lang="en-US" altLang="zh-CN" dirty="0"/>
              <a:t>)</a:t>
            </a:r>
            <a:r>
              <a:rPr lang="zh-CN" altLang="en-US" dirty="0"/>
              <a:t>，也就是说让服务端程序退出后端口号立即释放。</a:t>
            </a:r>
            <a:endParaRPr lang="zh-CN" altLang="en-US" dirty="0"/>
          </a:p>
          <a:p>
            <a:r>
              <a:rPr lang="zh-CN" altLang="en-US" dirty="0"/>
              <a:t>设置端口号复用的代码如下</a:t>
            </a:r>
            <a:r>
              <a:rPr lang="en-US" altLang="zh-CN" dirty="0"/>
              <a:t>:</a:t>
            </a:r>
            <a:endParaRPr lang="en-US" altLang="zh-CN" dirty="0"/>
          </a:p>
        </p:txBody>
      </p:sp>
      <p:pic>
        <p:nvPicPr>
          <p:cNvPr id="8" name="图片 7"/>
          <p:cNvPicPr>
            <a:picLocks noChangeAspect="1"/>
          </p:cNvPicPr>
          <p:nvPr/>
        </p:nvPicPr>
        <p:blipFill>
          <a:blip r:embed="rId1"/>
          <a:stretch>
            <a:fillRect/>
          </a:stretch>
        </p:blipFill>
        <p:spPr>
          <a:xfrm>
            <a:off x="773064" y="4077072"/>
            <a:ext cx="8496300" cy="1549400"/>
          </a:xfrm>
          <a:prstGeom prst="rect">
            <a:avLst/>
          </a:prstGeom>
          <a:ln>
            <a:solidFill>
              <a:schemeClr val="tx1"/>
            </a:solid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IP</a:t>
            </a:r>
            <a:r>
              <a:rPr lang="zh-CN" altLang="en-US" dirty="0">
                <a:solidFill>
                  <a:schemeClr val="tx1"/>
                </a:solidFill>
                <a:latin typeface="微软雅黑" panose="020B0503020204020204" pitchFamily="34" charset="-122"/>
                <a:ea typeface="微软雅黑" panose="020B0503020204020204" pitchFamily="34" charset="-122"/>
              </a:rPr>
              <a:t>地址的介绍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zh-CN" altLang="en-US" dirty="0">
                <a:solidFill>
                  <a:schemeClr val="tx1"/>
                </a:solidFill>
                <a:latin typeface="微软雅黑" panose="020B0503020204020204" pitchFamily="34" charset="-122"/>
                <a:ea typeface="微软雅黑" panose="020B0503020204020204" pitchFamily="34" charset="-122"/>
              </a:rPr>
              <a:t>端口和端口号的介绍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socket</a:t>
            </a:r>
            <a:r>
              <a:rPr lang="zh-CN" altLang="en-US" dirty="0">
                <a:solidFill>
                  <a:schemeClr val="tx1"/>
                </a:solidFill>
                <a:latin typeface="微软雅黑" panose="020B0503020204020204" pitchFamily="34" charset="-122"/>
                <a:ea typeface="微软雅黑" panose="020B0503020204020204" pitchFamily="34" charset="-122"/>
              </a:rPr>
              <a:t>的介绍</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网络应用程序开发流程</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chemeClr val="tx1"/>
                </a:solidFill>
                <a:latin typeface="微软雅黑" panose="020B0503020204020204" pitchFamily="34" charset="-122"/>
                <a:ea typeface="微软雅黑" panose="020B0503020204020204" pitchFamily="34" charset="-122"/>
              </a:rPr>
              <a:t>TCP</a:t>
            </a:r>
            <a:r>
              <a:rPr lang="zh-CN" altLang="en-US" dirty="0">
                <a:solidFill>
                  <a:schemeClr val="tx1"/>
                </a:solidFill>
                <a:latin typeface="微软雅黑" panose="020B0503020204020204" pitchFamily="34" charset="-122"/>
                <a:ea typeface="微软雅黑" panose="020B0503020204020204" pitchFamily="34" charset="-122"/>
              </a:rPr>
              <a:t>服务端程序开发</a:t>
            </a:r>
            <a:endParaRPr lang="zh-CN" altLang="en-US" dirty="0">
              <a:solidFill>
                <a:schemeClr val="tx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u"/>
            </a:pPr>
            <a:r>
              <a:rPr lang="en-US" altLang="zh-CN" dirty="0">
                <a:solidFill>
                  <a:srgbClr val="C00000"/>
                </a:solidFill>
                <a:latin typeface="微软雅黑" panose="020B0503020204020204" pitchFamily="34" charset="-122"/>
                <a:ea typeface="微软雅黑" panose="020B0503020204020204" pitchFamily="34" charset="-122"/>
              </a:rPr>
              <a:t>TCP</a:t>
            </a:r>
            <a:r>
              <a:rPr lang="zh-CN" altLang="en-US" dirty="0">
                <a:solidFill>
                  <a:srgbClr val="C00000"/>
                </a:solidFill>
                <a:latin typeface="微软雅黑" panose="020B0503020204020204" pitchFamily="34" charset="-122"/>
                <a:ea typeface="微软雅黑" panose="020B0503020204020204" pitchFamily="34" charset="-122"/>
              </a:rPr>
              <a:t>网络应用程序的注意点</a:t>
            </a:r>
            <a:endParaRPr lang="zh-CN" altLang="en-US"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6674" y="332656"/>
            <a:ext cx="6299701" cy="4855845"/>
          </a:xfrm>
        </p:spPr>
        <p:txBody>
          <a:bodyPr/>
          <a:lstStyle/>
          <a:p>
            <a:r>
              <a:rPr lang="zh-CN" altLang="en-US" dirty="0"/>
              <a:t>能够说出开发</a:t>
            </a:r>
            <a:r>
              <a:rPr lang="en-GB" altLang="zh-CN" dirty="0"/>
              <a:t>TCP</a:t>
            </a:r>
            <a:r>
              <a:rPr lang="zh-CN" altLang="en-US" dirty="0"/>
              <a:t>网络应用程序的注意点</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595959"/>
                </a:solidFill>
                <a:latin typeface="微软雅黑" panose="020B0503020204020204" pitchFamily="34" charset="-122"/>
                <a:ea typeface="微软雅黑" panose="020B0503020204020204" pitchFamily="34" charset="-122"/>
              </a:rPr>
              <a:t>TCP</a:t>
            </a:r>
            <a:r>
              <a:rPr lang="zh-CN" altLang="en-US" dirty="0">
                <a:solidFill>
                  <a:srgbClr val="595959"/>
                </a:solidFill>
                <a:latin typeface="微软雅黑" panose="020B0503020204020204" pitchFamily="34" charset="-122"/>
                <a:ea typeface="微软雅黑" panose="020B0503020204020204" pitchFamily="34" charset="-122"/>
              </a:rPr>
              <a:t>网络应用程序的注意点</a:t>
            </a:r>
            <a:endParaRPr lang="zh-CN" altLang="en-US" dirty="0">
              <a:solidFill>
                <a:srgbClr val="595959"/>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en-GB" altLang="zh-CN" dirty="0"/>
              <a:t>TCP</a:t>
            </a:r>
            <a:r>
              <a:rPr lang="zh-CN" altLang="en-US" dirty="0"/>
              <a:t>网络应用程序的注意点介绍</a:t>
            </a:r>
            <a:endParaRPr lang="zh-CN" altLang="en-US" dirty="0"/>
          </a:p>
        </p:txBody>
      </p:sp>
      <p:sp>
        <p:nvSpPr>
          <p:cNvPr id="4" name="文本占位符 3"/>
          <p:cNvSpPr>
            <a:spLocks noGrp="1"/>
          </p:cNvSpPr>
          <p:nvPr>
            <p:ph type="body" sz="quarter" idx="11"/>
          </p:nvPr>
        </p:nvSpPr>
        <p:spPr>
          <a:xfrm>
            <a:off x="768202" y="1340768"/>
            <a:ext cx="11425386" cy="4591179"/>
          </a:xfrm>
        </p:spPr>
        <p:txBody>
          <a:bodyPr>
            <a:noAutofit/>
          </a:bodyPr>
          <a:lstStyle/>
          <a:p>
            <a:r>
              <a:rPr lang="en-US" altLang="zh-CN" b="1" dirty="0">
                <a:solidFill>
                  <a:srgbClr val="C00000"/>
                </a:solidFill>
              </a:rPr>
              <a:t>1.</a:t>
            </a:r>
            <a:r>
              <a:rPr lang="zh-CN" altLang="en-US" b="1" dirty="0">
                <a:solidFill>
                  <a:srgbClr val="C00000"/>
                </a:solidFill>
              </a:rPr>
              <a:t> </a:t>
            </a:r>
            <a:r>
              <a:rPr lang="en-GB" altLang="zh-CN" b="1" dirty="0">
                <a:solidFill>
                  <a:srgbClr val="C00000"/>
                </a:solidFill>
              </a:rPr>
              <a:t>TCP </a:t>
            </a:r>
            <a:r>
              <a:rPr lang="zh-CN" altLang="en-US" b="1" dirty="0">
                <a:solidFill>
                  <a:srgbClr val="C00000"/>
                </a:solidFill>
              </a:rPr>
              <a:t>服务端程序必须绑定端口号</a:t>
            </a:r>
            <a:r>
              <a:rPr lang="zh-CN" altLang="en-US" dirty="0"/>
              <a:t>，否则客户端找不到这个 </a:t>
            </a:r>
            <a:r>
              <a:rPr lang="en-GB" altLang="zh-CN" dirty="0"/>
              <a:t>TCP </a:t>
            </a:r>
            <a:r>
              <a:rPr lang="zh-CN" altLang="en-US" dirty="0"/>
              <a:t>服务端程序。</a:t>
            </a:r>
            <a:endParaRPr lang="zh-CN" altLang="en-US" dirty="0"/>
          </a:p>
          <a:p>
            <a:endParaRPr lang="en-GB" altLang="zh-CN" dirty="0"/>
          </a:p>
          <a:p>
            <a:r>
              <a:rPr lang="en-US" altLang="zh-CN" dirty="0"/>
              <a:t>2.</a:t>
            </a:r>
            <a:r>
              <a:rPr lang="zh-CN" altLang="en-US" dirty="0"/>
              <a:t> </a:t>
            </a:r>
            <a:r>
              <a:rPr lang="en-GB" altLang="zh-CN" dirty="0"/>
              <a:t>listen </a:t>
            </a:r>
            <a:r>
              <a:rPr lang="zh-CN" altLang="en-US" dirty="0"/>
              <a:t>后的套接字是被动套接字，</a:t>
            </a:r>
            <a:r>
              <a:rPr lang="zh-CN" altLang="en-US" b="1" dirty="0">
                <a:solidFill>
                  <a:srgbClr val="C00000"/>
                </a:solidFill>
              </a:rPr>
              <a:t>只负责接收新的客户端的连接请求，不能收发消息</a:t>
            </a:r>
            <a:endParaRPr lang="en-US" altLang="zh-CN" b="1" dirty="0">
              <a:solidFill>
                <a:srgbClr val="C00000"/>
              </a:solidFill>
            </a:endParaRPr>
          </a:p>
          <a:p>
            <a:endParaRPr lang="zh-CN" altLang="en-US" dirty="0"/>
          </a:p>
          <a:p>
            <a:r>
              <a:rPr lang="en-US" altLang="zh-CN" dirty="0"/>
              <a:t>3.</a:t>
            </a:r>
            <a:r>
              <a:rPr lang="zh-CN" altLang="en-US" dirty="0"/>
              <a:t> 当 </a:t>
            </a:r>
            <a:r>
              <a:rPr lang="en-GB" altLang="zh-CN" dirty="0"/>
              <a:t>TCP </a:t>
            </a:r>
            <a:r>
              <a:rPr lang="zh-CN" altLang="en-US" dirty="0"/>
              <a:t>客户端程序和 </a:t>
            </a:r>
            <a:r>
              <a:rPr lang="en-GB" altLang="zh-CN" dirty="0"/>
              <a:t>TCP </a:t>
            </a:r>
            <a:r>
              <a:rPr lang="zh-CN" altLang="en-US" dirty="0"/>
              <a:t>服务端程序连接成功后， </a:t>
            </a:r>
            <a:r>
              <a:rPr lang="en-GB" altLang="zh-CN" dirty="0"/>
              <a:t>TCP </a:t>
            </a:r>
            <a:r>
              <a:rPr lang="zh-CN" altLang="en-US" dirty="0"/>
              <a:t>服务器端程序会产生一个</a:t>
            </a:r>
            <a:r>
              <a:rPr lang="zh-CN" altLang="en-US" b="1" dirty="0">
                <a:solidFill>
                  <a:srgbClr val="C00000"/>
                </a:solidFill>
              </a:rPr>
              <a:t>新的套接字</a:t>
            </a:r>
            <a:r>
              <a:rPr lang="zh-CN" altLang="en-US" dirty="0"/>
              <a:t>，收发客户端消息使用该套接字</a:t>
            </a:r>
            <a:endParaRPr lang="zh-CN" altLang="en-US" dirty="0"/>
          </a:p>
          <a:p>
            <a:endParaRPr lang="en-US" altLang="zh-CN" b="1" dirty="0">
              <a:solidFill>
                <a:srgbClr val="C00000"/>
              </a:solidFill>
            </a:endParaRPr>
          </a:p>
          <a:p>
            <a:r>
              <a:rPr lang="en-US" altLang="zh-CN" b="1" dirty="0">
                <a:solidFill>
                  <a:srgbClr val="C00000"/>
                </a:solidFill>
              </a:rPr>
              <a:t>4.</a:t>
            </a:r>
            <a:r>
              <a:rPr lang="zh-CN" altLang="en-US" b="1" dirty="0">
                <a:solidFill>
                  <a:srgbClr val="C00000"/>
                </a:solidFill>
              </a:rPr>
              <a:t> 关闭 </a:t>
            </a:r>
            <a:r>
              <a:rPr lang="en-GB" altLang="zh-CN" b="1" dirty="0">
                <a:solidFill>
                  <a:srgbClr val="C00000"/>
                </a:solidFill>
              </a:rPr>
              <a:t>accept </a:t>
            </a:r>
            <a:r>
              <a:rPr lang="zh-CN" altLang="en-US" b="1" dirty="0">
                <a:solidFill>
                  <a:srgbClr val="C00000"/>
                </a:solidFill>
              </a:rPr>
              <a:t>返回的套接字意味着和这个客户端已经通信完毕</a:t>
            </a:r>
            <a:endParaRPr lang="zh-CN" altLang="en-US" dirty="0"/>
          </a:p>
          <a:p>
            <a:endParaRPr lang="en-US" altLang="zh-CN" b="1" dirty="0">
              <a:solidFill>
                <a:srgbClr val="C00000"/>
              </a:solidFill>
            </a:endParaRPr>
          </a:p>
          <a:p>
            <a:r>
              <a:rPr lang="en-US" altLang="zh-CN" b="1" dirty="0">
                <a:solidFill>
                  <a:srgbClr val="C00000"/>
                </a:solidFill>
              </a:rPr>
              <a:t>5.</a:t>
            </a:r>
            <a:r>
              <a:rPr lang="zh-CN" altLang="en-US" b="1" dirty="0">
                <a:solidFill>
                  <a:srgbClr val="C00000"/>
                </a:solidFill>
              </a:rPr>
              <a:t> 关闭 </a:t>
            </a:r>
            <a:r>
              <a:rPr lang="en-GB" altLang="zh-CN" b="1" dirty="0">
                <a:solidFill>
                  <a:srgbClr val="C00000"/>
                </a:solidFill>
              </a:rPr>
              <a:t>listen </a:t>
            </a:r>
            <a:r>
              <a:rPr lang="zh-CN" altLang="en-US" b="1" dirty="0">
                <a:solidFill>
                  <a:srgbClr val="C00000"/>
                </a:solidFill>
              </a:rPr>
              <a:t>后的套接字意味着服务端的套接字关闭了，会导致新的客户端不能连接服务端，但是之前已经接成功的客户端还能正常通信</a:t>
            </a:r>
            <a:endParaRPr lang="zh-CN" altLang="en-US" dirty="0"/>
          </a:p>
          <a:p>
            <a:endParaRPr lang="en-US" altLang="zh-CN" b="1" dirty="0">
              <a:solidFill>
                <a:srgbClr val="C00000"/>
              </a:solidFill>
            </a:endParaRPr>
          </a:p>
          <a:p>
            <a:r>
              <a:rPr lang="en-US" altLang="zh-CN" b="1" dirty="0">
                <a:solidFill>
                  <a:srgbClr val="C00000"/>
                </a:solidFill>
              </a:rPr>
              <a:t>6.</a:t>
            </a:r>
            <a:r>
              <a:rPr lang="zh-CN" altLang="en-US" b="1" dirty="0">
                <a:solidFill>
                  <a:srgbClr val="C00000"/>
                </a:solidFill>
              </a:rPr>
              <a:t> 当客户端的套接字调用 </a:t>
            </a:r>
            <a:r>
              <a:rPr lang="en-GB" altLang="zh-CN" b="1" dirty="0">
                <a:solidFill>
                  <a:srgbClr val="C00000"/>
                </a:solidFill>
              </a:rPr>
              <a:t>close </a:t>
            </a:r>
            <a:r>
              <a:rPr lang="zh-CN" altLang="en-US" b="1" dirty="0">
                <a:solidFill>
                  <a:srgbClr val="C00000"/>
                </a:solidFill>
              </a:rPr>
              <a:t>后，服务器端的 </a:t>
            </a:r>
            <a:r>
              <a:rPr lang="en-GB" altLang="zh-CN" b="1" dirty="0" err="1">
                <a:solidFill>
                  <a:srgbClr val="C00000"/>
                </a:solidFill>
              </a:rPr>
              <a:t>recv</a:t>
            </a:r>
            <a:r>
              <a:rPr lang="en-GB" altLang="zh-CN" b="1" dirty="0">
                <a:solidFill>
                  <a:srgbClr val="C00000"/>
                </a:solidFill>
              </a:rPr>
              <a:t> </a:t>
            </a:r>
            <a:r>
              <a:rPr lang="zh-CN" altLang="en-US" b="1" dirty="0">
                <a:solidFill>
                  <a:srgbClr val="C00000"/>
                </a:solidFill>
              </a:rPr>
              <a:t>会解阻塞，返回的数据长度为</a:t>
            </a:r>
            <a:r>
              <a:rPr lang="en-US" altLang="zh-CN" b="1" dirty="0">
                <a:solidFill>
                  <a:srgbClr val="C00000"/>
                </a:solidFill>
              </a:rPr>
              <a:t>0</a:t>
            </a:r>
            <a:r>
              <a:rPr lang="zh-CN" altLang="en-US" dirty="0"/>
              <a:t>，服务端可以通过返回数据的长度来判断客户端是否已经下线，反之</a:t>
            </a:r>
            <a:r>
              <a:rPr lang="zh-CN" altLang="en-US" b="1" dirty="0">
                <a:solidFill>
                  <a:srgbClr val="C00000"/>
                </a:solidFill>
              </a:rPr>
              <a:t>服务端关闭套接字，客户端的 </a:t>
            </a:r>
            <a:r>
              <a:rPr lang="en-GB" altLang="zh-CN" b="1" dirty="0" err="1">
                <a:solidFill>
                  <a:srgbClr val="C00000"/>
                </a:solidFill>
              </a:rPr>
              <a:t>recv</a:t>
            </a:r>
            <a:r>
              <a:rPr lang="en-GB" altLang="zh-CN" b="1" dirty="0">
                <a:solidFill>
                  <a:srgbClr val="C00000"/>
                </a:solidFill>
              </a:rPr>
              <a:t> </a:t>
            </a:r>
            <a:r>
              <a:rPr lang="zh-CN" altLang="en-US" b="1" dirty="0">
                <a:solidFill>
                  <a:srgbClr val="C00000"/>
                </a:solidFill>
              </a:rPr>
              <a:t>也会解阻塞，返回的数据长度也为</a:t>
            </a:r>
            <a:r>
              <a:rPr lang="en-US" altLang="zh-CN" b="1" dirty="0">
                <a:solidFill>
                  <a:srgbClr val="C00000"/>
                </a:solidFill>
              </a:rPr>
              <a:t>0</a:t>
            </a:r>
            <a:endParaRPr lang="zh-CN" altLang="en-US" dirty="0">
              <a:solidFill>
                <a:srgbClr val="C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IP</a:t>
            </a:r>
            <a:r>
              <a:rPr kumimoji="1" lang="zh-CN" altLang="en-US" dirty="0"/>
              <a:t>地址的介绍</a:t>
            </a:r>
            <a:endParaRPr kumimoji="1" lang="zh-CN" altLang="en-US" dirty="0"/>
          </a:p>
        </p:txBody>
      </p:sp>
      <p:sp>
        <p:nvSpPr>
          <p:cNvPr id="3" name="文本占位符 2"/>
          <p:cNvSpPr>
            <a:spLocks noGrp="1"/>
          </p:cNvSpPr>
          <p:nvPr>
            <p:ph type="body" sz="quarter" idx="10"/>
          </p:nvPr>
        </p:nvSpPr>
        <p:spPr/>
        <p:txBody>
          <a:bodyPr/>
          <a:lstStyle/>
          <a:p>
            <a:r>
              <a:rPr lang="zh-CN" altLang="en-US" dirty="0">
                <a:solidFill>
                  <a:srgbClr val="404040"/>
                </a:solidFill>
                <a:latin typeface="微软雅黑" panose="020B0503020204020204" pitchFamily="34" charset="-122"/>
                <a:ea typeface="微软雅黑" panose="020B0503020204020204" pitchFamily="34" charset="-122"/>
              </a:rPr>
              <a:t>学习网络的目的</a:t>
            </a:r>
            <a:endParaRPr lang="zh-CN" altLang="en-US" dirty="0"/>
          </a:p>
        </p:txBody>
      </p:sp>
      <p:sp>
        <p:nvSpPr>
          <p:cNvPr id="4" name="文本占位符 3"/>
          <p:cNvSpPr>
            <a:spLocks noGrp="1"/>
          </p:cNvSpPr>
          <p:nvPr>
            <p:ph type="body" sz="quarter" idx="11"/>
          </p:nvPr>
        </p:nvSpPr>
        <p:spPr>
          <a:xfrm>
            <a:off x="768202" y="1646133"/>
            <a:ext cx="10700194" cy="4219575"/>
          </a:xfrm>
        </p:spPr>
        <p:txBody>
          <a:bodyPr/>
          <a:lstStyle/>
          <a:p>
            <a:r>
              <a:rPr lang="zh-CN" altLang="en-US" dirty="0">
                <a:solidFill>
                  <a:srgbClr val="262626"/>
                </a:solidFill>
                <a:latin typeface="微软雅黑" panose="020B0503020204020204" pitchFamily="34" charset="-122"/>
                <a:ea typeface="微软雅黑" panose="020B0503020204020204" pitchFamily="34" charset="-122"/>
              </a:rPr>
              <a:t>能够</a:t>
            </a:r>
            <a:r>
              <a:rPr lang="zh-CN" altLang="en-US" b="1" dirty="0">
                <a:solidFill>
                  <a:srgbClr val="C00000"/>
                </a:solidFill>
                <a:latin typeface="微软雅黑" panose="020B0503020204020204" pitchFamily="34" charset="-122"/>
                <a:ea typeface="微软雅黑" panose="020B0503020204020204" pitchFamily="34" charset="-122"/>
              </a:rPr>
              <a:t>编写基于网络通信的软件或程序</a:t>
            </a:r>
            <a:r>
              <a:rPr lang="zh-CN" altLang="en-US" dirty="0">
                <a:solidFill>
                  <a:srgbClr val="262626"/>
                </a:solidFill>
                <a:latin typeface="微软雅黑" panose="020B0503020204020204" pitchFamily="34" charset="-122"/>
                <a:ea typeface="微软雅黑" panose="020B0503020204020204" pitchFamily="34" charset="-122"/>
              </a:rPr>
              <a:t>，通常来说就是网络编程</a:t>
            </a:r>
            <a:endParaRPr lang="en-US" altLang="zh-CN" dirty="0">
              <a:solidFill>
                <a:srgbClr val="262626"/>
              </a:solidFill>
              <a:latin typeface="微软雅黑" panose="020B0503020204020204" pitchFamily="34" charset="-122"/>
              <a:ea typeface="微软雅黑" panose="020B0503020204020204" pitchFamily="34" charset="-122"/>
            </a:endParaRPr>
          </a:p>
          <a:p>
            <a:endParaRPr lang="en-US" altLang="zh-CN" dirty="0">
              <a:solidFill>
                <a:srgbClr val="262626"/>
              </a:solidFill>
              <a:latin typeface="微软雅黑" panose="020B0503020204020204" pitchFamily="34" charset="-122"/>
              <a:ea typeface="微软雅黑" panose="020B0503020204020204" pitchFamily="34" charset="-122"/>
            </a:endParaRPr>
          </a:p>
          <a:p>
            <a:endParaRPr lang="en-US" altLang="zh-CN" dirty="0">
              <a:solidFill>
                <a:srgbClr val="262626"/>
              </a:solidFill>
              <a:latin typeface="微软雅黑" panose="020B0503020204020204" pitchFamily="34" charset="-122"/>
              <a:ea typeface="微软雅黑" panose="020B0503020204020204" pitchFamily="34" charset="-122"/>
            </a:endParaRPr>
          </a:p>
          <a:p>
            <a:r>
              <a:rPr lang="zh-CN" altLang="en-US" dirty="0">
                <a:solidFill>
                  <a:srgbClr val="262626"/>
                </a:solidFill>
                <a:latin typeface="微软雅黑" panose="020B0503020204020204" pitchFamily="34" charset="-122"/>
                <a:ea typeface="微软雅黑" panose="020B0503020204020204" pitchFamily="34" charset="-122"/>
              </a:rPr>
              <a:t>比如</a:t>
            </a:r>
            <a:r>
              <a:rPr lang="en-US" altLang="zh-CN" dirty="0">
                <a:solidFill>
                  <a:srgbClr val="262626"/>
                </a:solidFill>
                <a:latin typeface="微软雅黑" panose="020B0503020204020204" pitchFamily="34" charset="-122"/>
                <a:ea typeface="微软雅黑" panose="020B0503020204020204" pitchFamily="34" charset="-122"/>
              </a:rPr>
              <a:t>:</a:t>
            </a:r>
            <a:endParaRPr lang="en-US" altLang="zh-CN" dirty="0">
              <a:solidFill>
                <a:srgbClr val="262626"/>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984226" y="3356992"/>
            <a:ext cx="1169952" cy="1394266"/>
          </a:xfrm>
          <a:prstGeom prst="rect">
            <a:avLst/>
          </a:prstGeom>
          <a:ln w="3175">
            <a:solidFill>
              <a:schemeClr val="bg1">
                <a:lumMod val="65000"/>
              </a:schemeClr>
            </a:solidFill>
          </a:ln>
        </p:spPr>
      </p:pic>
      <p:pic>
        <p:nvPicPr>
          <p:cNvPr id="8" name="图片 7"/>
          <p:cNvPicPr>
            <a:picLocks noChangeAspect="1"/>
          </p:cNvPicPr>
          <p:nvPr/>
        </p:nvPicPr>
        <p:blipFill>
          <a:blip r:embed="rId2"/>
          <a:stretch>
            <a:fillRect/>
          </a:stretch>
        </p:blipFill>
        <p:spPr>
          <a:xfrm>
            <a:off x="2856434" y="3356992"/>
            <a:ext cx="1394266" cy="1394266"/>
          </a:xfrm>
          <a:prstGeom prst="rect">
            <a:avLst/>
          </a:prstGeom>
          <a:ln w="3175">
            <a:solidFill>
              <a:schemeClr val="bg1">
                <a:lumMod val="65000"/>
              </a:schemeClr>
            </a:solidFill>
          </a:ln>
        </p:spPr>
      </p:pic>
      <p:pic>
        <p:nvPicPr>
          <p:cNvPr id="9" name="图片 8"/>
          <p:cNvPicPr>
            <a:picLocks noChangeAspect="1"/>
          </p:cNvPicPr>
          <p:nvPr/>
        </p:nvPicPr>
        <p:blipFill>
          <a:blip r:embed="rId3"/>
          <a:stretch>
            <a:fillRect/>
          </a:stretch>
        </p:blipFill>
        <p:spPr>
          <a:xfrm>
            <a:off x="4952956" y="3356992"/>
            <a:ext cx="1429652" cy="1394266"/>
          </a:xfrm>
          <a:prstGeom prst="rect">
            <a:avLst/>
          </a:prstGeom>
          <a:ln w="3175">
            <a:solidFill>
              <a:schemeClr val="bg1">
                <a:lumMod val="6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IP</a:t>
            </a:r>
            <a:r>
              <a:rPr kumimoji="1" lang="zh-CN" altLang="en-US" dirty="0"/>
              <a:t>地址的介绍</a:t>
            </a:r>
            <a:endParaRPr kumimoji="1" lang="zh-CN" altLang="en-US" dirty="0"/>
          </a:p>
        </p:txBody>
      </p:sp>
      <p:sp>
        <p:nvSpPr>
          <p:cNvPr id="3" name="文本占位符 2"/>
          <p:cNvSpPr>
            <a:spLocks noGrp="1"/>
          </p:cNvSpPr>
          <p:nvPr>
            <p:ph type="body" sz="quarter" idx="10"/>
          </p:nvPr>
        </p:nvSpPr>
        <p:spPr/>
        <p:txBody>
          <a:bodyPr/>
          <a:lstStyle/>
          <a:p>
            <a:r>
              <a:rPr lang="en-US" altLang="zh-CN" dirty="0">
                <a:solidFill>
                  <a:srgbClr val="595959"/>
                </a:solidFill>
                <a:latin typeface="微软雅黑" panose="020B0503020204020204" pitchFamily="34" charset="-122"/>
                <a:ea typeface="微软雅黑" panose="020B0503020204020204" pitchFamily="34" charset="-122"/>
              </a:rPr>
              <a:t>IP</a:t>
            </a:r>
            <a:r>
              <a:rPr lang="zh-CN" altLang="en-US" dirty="0">
                <a:solidFill>
                  <a:srgbClr val="595959"/>
                </a:solidFill>
                <a:latin typeface="微软雅黑" panose="020B0503020204020204" pitchFamily="34" charset="-122"/>
                <a:ea typeface="微软雅黑" panose="020B0503020204020204" pitchFamily="34" charset="-122"/>
              </a:rPr>
              <a:t>地址的介绍</a:t>
            </a:r>
            <a:endParaRPr lang="zh-CN" altLang="en-US" dirty="0"/>
          </a:p>
        </p:txBody>
      </p:sp>
      <p:sp>
        <p:nvSpPr>
          <p:cNvPr id="4" name="文本占位符 3"/>
          <p:cNvSpPr>
            <a:spLocks noGrp="1"/>
          </p:cNvSpPr>
          <p:nvPr>
            <p:ph type="body" sz="quarter" idx="11"/>
          </p:nvPr>
        </p:nvSpPr>
        <p:spPr>
          <a:xfrm>
            <a:off x="768202" y="1646133"/>
            <a:ext cx="10700194" cy="4219575"/>
          </a:xfrm>
        </p:spPr>
        <p:txBody>
          <a:bodyPr/>
          <a:lstStyle/>
          <a:p>
            <a:pPr fontAlgn="auto">
              <a:spcBef>
                <a:spcPts val="0"/>
              </a:spcBef>
              <a:spcAft>
                <a:spcPts val="0"/>
              </a:spcAft>
            </a:pPr>
            <a:r>
              <a:rPr kumimoji="1" lang="zh-CN" altLang="en-US" b="1" i="1" dirty="0">
                <a:solidFill>
                  <a:srgbClr val="C00000"/>
                </a:solidFill>
                <a:latin typeface="Yuanti SC" charset="-122"/>
                <a:ea typeface="Yuanti SC" charset="-122"/>
                <a:cs typeface="Yuanti SC" charset="-122"/>
              </a:rPr>
              <a:t>网络那么大 怎么找到那个她？</a:t>
            </a:r>
            <a:endParaRPr kumimoji="1" lang="en-US" altLang="zh-CN" b="1" i="1" dirty="0">
              <a:solidFill>
                <a:srgbClr val="C00000"/>
              </a:solidFill>
              <a:latin typeface="Yuanti SC" charset="-122"/>
              <a:ea typeface="Yuanti SC" charset="-122"/>
              <a:cs typeface="Yuanti SC" charset="-122"/>
            </a:endParaRPr>
          </a:p>
          <a:p>
            <a:pPr fontAlgn="auto">
              <a:spcBef>
                <a:spcPts val="0"/>
              </a:spcBef>
              <a:spcAft>
                <a:spcPts val="0"/>
              </a:spcAft>
            </a:pPr>
            <a:endParaRPr kumimoji="1" lang="en-US" altLang="zh-CN" b="1" i="1" dirty="0">
              <a:solidFill>
                <a:srgbClr val="C00000"/>
              </a:solidFill>
              <a:latin typeface="Yuanti SC" charset="-122"/>
              <a:ea typeface="Yuanti SC" charset="-122"/>
              <a:cs typeface="Yuanti SC" charset="-122"/>
            </a:endParaRPr>
          </a:p>
          <a:p>
            <a:pPr fontAlgn="auto">
              <a:spcBef>
                <a:spcPts val="0"/>
              </a:spcBef>
              <a:spcAft>
                <a:spcPts val="0"/>
              </a:spcAft>
            </a:pPr>
            <a:endParaRPr kumimoji="1" lang="en-US" altLang="zh-CN" b="1" i="1" dirty="0">
              <a:solidFill>
                <a:srgbClr val="C00000"/>
              </a:solidFill>
              <a:latin typeface="Yuanti SC" charset="-122"/>
              <a:ea typeface="Yuanti SC" charset="-122"/>
              <a:cs typeface="Yuanti SC" charset="-122"/>
            </a:endParaRPr>
          </a:p>
          <a:p>
            <a:pPr fontAlgn="auto">
              <a:spcBef>
                <a:spcPts val="0"/>
              </a:spcBef>
              <a:spcAft>
                <a:spcPts val="0"/>
              </a:spcAft>
            </a:pPr>
            <a:endParaRPr kumimoji="1" lang="en-US" altLang="zh-CN" b="1" i="1" dirty="0">
              <a:solidFill>
                <a:srgbClr val="C00000"/>
              </a:solidFill>
              <a:latin typeface="Yuanti SC" charset="-122"/>
              <a:ea typeface="Yuanti SC" charset="-122"/>
              <a:cs typeface="Yuanti SC" charset="-122"/>
            </a:endParaRPr>
          </a:p>
          <a:p>
            <a:pPr fontAlgn="auto">
              <a:spcBef>
                <a:spcPts val="0"/>
              </a:spcBef>
              <a:spcAft>
                <a:spcPts val="0"/>
              </a:spcAft>
            </a:pPr>
            <a:endParaRPr kumimoji="1" lang="en-US" altLang="zh-CN" b="1" i="1" dirty="0">
              <a:solidFill>
                <a:srgbClr val="C00000"/>
              </a:solidFill>
              <a:latin typeface="Yuanti SC" charset="-122"/>
              <a:ea typeface="Yuanti SC" charset="-122"/>
              <a:cs typeface="Yuanti SC" charset="-122"/>
            </a:endParaRPr>
          </a:p>
          <a:p>
            <a:pPr fontAlgn="auto">
              <a:spcBef>
                <a:spcPts val="0"/>
              </a:spcBef>
              <a:spcAft>
                <a:spcPts val="0"/>
              </a:spcAft>
            </a:pPr>
            <a:endParaRPr kumimoji="1" lang="en-US" altLang="zh-CN" b="1" i="1" dirty="0">
              <a:solidFill>
                <a:srgbClr val="C00000"/>
              </a:solidFill>
              <a:latin typeface="Yuanti SC" charset="-122"/>
              <a:ea typeface="Yuanti SC" charset="-122"/>
              <a:cs typeface="Yuanti SC" charset="-122"/>
            </a:endParaRPr>
          </a:p>
          <a:p>
            <a:pPr fontAlgn="auto">
              <a:spcBef>
                <a:spcPts val="0"/>
              </a:spcBef>
              <a:spcAft>
                <a:spcPts val="0"/>
              </a:spcAft>
            </a:pPr>
            <a:endParaRPr kumimoji="1" lang="en-US" altLang="zh-CN" b="1" i="1" dirty="0">
              <a:solidFill>
                <a:srgbClr val="C00000"/>
              </a:solidFill>
              <a:latin typeface="Yuanti SC" charset="-122"/>
              <a:ea typeface="Yuanti SC" charset="-122"/>
              <a:cs typeface="Yuanti SC" charset="-122"/>
            </a:endParaRPr>
          </a:p>
          <a:p>
            <a:pPr fontAlgn="auto">
              <a:spcBef>
                <a:spcPts val="0"/>
              </a:spcBef>
              <a:spcAft>
                <a:spcPts val="0"/>
              </a:spcAft>
            </a:pPr>
            <a:r>
              <a:rPr kumimoji="1" lang="zh-CN" altLang="en-US" dirty="0">
                <a:solidFill>
                  <a:schemeClr val="tx1">
                    <a:lumMod val="65000"/>
                    <a:lumOff val="35000"/>
                  </a:schemeClr>
                </a:solidFill>
              </a:rPr>
              <a:t>人生最大的遗憾就是 </a:t>
            </a:r>
            <a:endParaRPr kumimoji="1" lang="en-US" altLang="zh-CN" dirty="0">
              <a:solidFill>
                <a:schemeClr val="tx1">
                  <a:lumMod val="65000"/>
                  <a:lumOff val="35000"/>
                </a:schemeClr>
              </a:solidFill>
            </a:endParaRPr>
          </a:p>
          <a:p>
            <a:pPr fontAlgn="auto">
              <a:spcBef>
                <a:spcPts val="0"/>
              </a:spcBef>
              <a:spcAft>
                <a:spcPts val="0"/>
              </a:spcAft>
            </a:pPr>
            <a:r>
              <a:rPr kumimoji="1" lang="zh-CN" altLang="en-US" dirty="0">
                <a:solidFill>
                  <a:schemeClr val="tx1">
                    <a:lumMod val="65000"/>
                    <a:lumOff val="35000"/>
                  </a:schemeClr>
                </a:solidFill>
              </a:rPr>
              <a:t>见过了她却再也找不到她</a:t>
            </a:r>
            <a:endParaRPr kumimoji="1" lang="zh-CN" altLang="en-US" dirty="0">
              <a:solidFill>
                <a:schemeClr val="tx1">
                  <a:lumMod val="65000"/>
                  <a:lumOff val="35000"/>
                </a:schemeClr>
              </a:solidFill>
            </a:endParaRPr>
          </a:p>
          <a:p>
            <a:pPr fontAlgn="auto">
              <a:spcBef>
                <a:spcPts val="0"/>
              </a:spcBef>
              <a:spcAft>
                <a:spcPts val="0"/>
              </a:spcAft>
            </a:pPr>
            <a:endParaRPr kumimoji="1" lang="zh-CN" altLang="en-US" b="1" i="1" dirty="0">
              <a:solidFill>
                <a:srgbClr val="C00000"/>
              </a:solidFill>
              <a:latin typeface="Yuanti SC" charset="-122"/>
              <a:ea typeface="Yuanti SC" charset="-122"/>
              <a:cs typeface="Yuanti SC" charset="-122"/>
            </a:endParaRPr>
          </a:p>
        </p:txBody>
      </p:sp>
      <p:pic>
        <p:nvPicPr>
          <p:cNvPr id="10" name="图片 9"/>
          <p:cNvPicPr>
            <a:picLocks noChangeAspect="1"/>
          </p:cNvPicPr>
          <p:nvPr/>
        </p:nvPicPr>
        <p:blipFill>
          <a:blip r:embed="rId1"/>
          <a:stretch>
            <a:fillRect/>
          </a:stretch>
        </p:blipFill>
        <p:spPr>
          <a:xfrm>
            <a:off x="840210" y="2204864"/>
            <a:ext cx="3571502" cy="1875940"/>
          </a:xfrm>
          <a:prstGeom prst="rect">
            <a:avLst/>
          </a:prstGeom>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IP</a:t>
            </a:r>
            <a:r>
              <a:rPr kumimoji="1" lang="zh-CN" altLang="en-US" dirty="0"/>
              <a:t>地址的介绍</a:t>
            </a:r>
            <a:endParaRPr kumimoji="1" lang="zh-CN" altLang="en-US" dirty="0"/>
          </a:p>
        </p:txBody>
      </p:sp>
      <p:sp>
        <p:nvSpPr>
          <p:cNvPr id="3" name="文本占位符 2"/>
          <p:cNvSpPr>
            <a:spLocks noGrp="1"/>
          </p:cNvSpPr>
          <p:nvPr>
            <p:ph type="body" sz="quarter" idx="10"/>
          </p:nvPr>
        </p:nvSpPr>
        <p:spPr/>
        <p:txBody>
          <a:bodyPr/>
          <a:lstStyle/>
          <a:p>
            <a:r>
              <a:rPr lang="en-US" altLang="zh-CN" dirty="0">
                <a:solidFill>
                  <a:srgbClr val="595959"/>
                </a:solidFill>
                <a:latin typeface="微软雅黑" panose="020B0503020204020204" pitchFamily="34" charset="-122"/>
                <a:ea typeface="微软雅黑" panose="020B0503020204020204" pitchFamily="34" charset="-122"/>
              </a:rPr>
              <a:t>IP</a:t>
            </a:r>
            <a:r>
              <a:rPr lang="zh-CN" altLang="en-US" dirty="0">
                <a:solidFill>
                  <a:srgbClr val="595959"/>
                </a:solidFill>
                <a:latin typeface="微软雅黑" panose="020B0503020204020204" pitchFamily="34" charset="-122"/>
                <a:ea typeface="微软雅黑" panose="020B0503020204020204" pitchFamily="34" charset="-122"/>
              </a:rPr>
              <a:t>地址的介绍</a:t>
            </a:r>
            <a:endParaRPr lang="zh-CN" altLang="en-US" dirty="0"/>
          </a:p>
        </p:txBody>
      </p:sp>
      <p:sp>
        <p:nvSpPr>
          <p:cNvPr id="4" name="文本占位符 3"/>
          <p:cNvSpPr>
            <a:spLocks noGrp="1"/>
          </p:cNvSpPr>
          <p:nvPr>
            <p:ph type="body" sz="quarter" idx="11"/>
          </p:nvPr>
        </p:nvSpPr>
        <p:spPr>
          <a:xfrm>
            <a:off x="768202" y="1646133"/>
            <a:ext cx="10700194" cy="4219575"/>
          </a:xfrm>
        </p:spPr>
        <p:txBody>
          <a:bodyPr/>
          <a:lstStyle/>
          <a:p>
            <a:r>
              <a:rPr lang="en-US" altLang="zh-CN" dirty="0">
                <a:solidFill>
                  <a:srgbClr val="262626"/>
                </a:solidFill>
                <a:latin typeface="微软雅黑" panose="020B0503020204020204" pitchFamily="34" charset="-122"/>
                <a:ea typeface="微软雅黑" panose="020B0503020204020204" pitchFamily="34" charset="-122"/>
              </a:rPr>
              <a:t>IP</a:t>
            </a:r>
            <a:r>
              <a:rPr lang="zh-CN" altLang="en-US" dirty="0">
                <a:solidFill>
                  <a:srgbClr val="262626"/>
                </a:solidFill>
                <a:latin typeface="微软雅黑" panose="020B0503020204020204" pitchFamily="34" charset="-122"/>
                <a:ea typeface="微软雅黑" panose="020B0503020204020204" pitchFamily="34" charset="-122"/>
              </a:rPr>
              <a:t>地址是分配给</a:t>
            </a:r>
            <a:r>
              <a:rPr lang="zh-CN" altLang="en-US" b="1" dirty="0">
                <a:solidFill>
                  <a:srgbClr val="C00000"/>
                </a:solidFill>
                <a:latin typeface="微软雅黑" panose="020B0503020204020204" pitchFamily="34" charset="-122"/>
                <a:ea typeface="微软雅黑" panose="020B0503020204020204" pitchFamily="34" charset="-122"/>
              </a:rPr>
              <a:t>网络设备上网使用的数字标签</a:t>
            </a:r>
            <a:r>
              <a:rPr lang="zh-CN" altLang="en-US" dirty="0">
                <a:solidFill>
                  <a:srgbClr val="262626"/>
                </a:solidFill>
                <a:latin typeface="微软雅黑" panose="020B0503020204020204" pitchFamily="34" charset="-122"/>
                <a:ea typeface="微软雅黑" panose="020B0503020204020204" pitchFamily="34" charset="-122"/>
              </a:rPr>
              <a:t>，它能够</a:t>
            </a:r>
            <a:r>
              <a:rPr lang="zh-CN" altLang="en-US" b="1" dirty="0">
                <a:solidFill>
                  <a:srgbClr val="C00000"/>
                </a:solidFill>
                <a:latin typeface="微软雅黑" panose="020B0503020204020204" pitchFamily="34" charset="-122"/>
                <a:ea typeface="微软雅黑" panose="020B0503020204020204" pitchFamily="34" charset="-122"/>
              </a:rPr>
              <a:t>标识网络中唯一的一台设备</a:t>
            </a:r>
            <a:r>
              <a:rPr lang="zh-CN" altLang="en-US" dirty="0">
                <a:solidFill>
                  <a:srgbClr val="262626"/>
                </a:solidFill>
                <a:latin typeface="微软雅黑" panose="020B0503020204020204" pitchFamily="34" charset="-122"/>
                <a:ea typeface="微软雅黑" panose="020B0503020204020204" pitchFamily="34" charset="-122"/>
              </a:rPr>
              <a:t>，好比现实中每个人都有一个手机号。</a:t>
            </a:r>
            <a:endParaRPr lang="en-US" altLang="zh-CN" dirty="0">
              <a:solidFill>
                <a:srgbClr val="262626"/>
              </a:solidFill>
              <a:latin typeface="微软雅黑" panose="020B0503020204020204" pitchFamily="34" charset="-122"/>
              <a:ea typeface="微软雅黑" panose="020B0503020204020204" pitchFamily="34" charset="-122"/>
            </a:endParaRPr>
          </a:p>
        </p:txBody>
      </p:sp>
      <p:sp>
        <p:nvSpPr>
          <p:cNvPr id="6" name="云形 5"/>
          <p:cNvSpPr/>
          <p:nvPr/>
        </p:nvSpPr>
        <p:spPr>
          <a:xfrm>
            <a:off x="4440610" y="2918225"/>
            <a:ext cx="2043832" cy="129614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网络</a:t>
            </a:r>
            <a:endParaRPr kumimoji="1" lang="zh-CN" altLang="en-US"/>
          </a:p>
        </p:txBody>
      </p:sp>
      <p:cxnSp>
        <p:nvCxnSpPr>
          <p:cNvPr id="7" name="直线箭头连接符 6"/>
          <p:cNvCxnSpPr/>
          <p:nvPr/>
        </p:nvCxnSpPr>
        <p:spPr>
          <a:xfrm flipH="1">
            <a:off x="3864546" y="3782321"/>
            <a:ext cx="576064" cy="360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棱台 7"/>
          <p:cNvSpPr/>
          <p:nvPr/>
        </p:nvSpPr>
        <p:spPr>
          <a:xfrm>
            <a:off x="2668018" y="4166223"/>
            <a:ext cx="1196528" cy="936104"/>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endParaRPr kumimoji="1" lang="zh-CN" altLang="en-US" dirty="0"/>
          </a:p>
        </p:txBody>
      </p:sp>
      <p:sp>
        <p:nvSpPr>
          <p:cNvPr id="9" name="TextBox 15"/>
          <p:cNvSpPr txBox="1">
            <a:spLocks noChangeArrowheads="1"/>
          </p:cNvSpPr>
          <p:nvPr/>
        </p:nvSpPr>
        <p:spPr bwMode="auto">
          <a:xfrm>
            <a:off x="2978250" y="5222481"/>
            <a:ext cx="5760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
        <p:nvSpPr>
          <p:cNvPr id="11" name="棱台 10"/>
          <p:cNvSpPr/>
          <p:nvPr/>
        </p:nvSpPr>
        <p:spPr>
          <a:xfrm>
            <a:off x="7132514" y="4142361"/>
            <a:ext cx="1196528" cy="936104"/>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endParaRPr kumimoji="1" lang="zh-CN" altLang="en-US" dirty="0"/>
          </a:p>
        </p:txBody>
      </p:sp>
      <p:sp>
        <p:nvSpPr>
          <p:cNvPr id="12" name="TextBox 15"/>
          <p:cNvSpPr txBox="1">
            <a:spLocks noChangeArrowheads="1"/>
          </p:cNvSpPr>
          <p:nvPr/>
        </p:nvSpPr>
        <p:spPr bwMode="auto">
          <a:xfrm>
            <a:off x="7487146" y="5150473"/>
            <a:ext cx="5760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a:t>
            </a:r>
            <a:endParaRPr lang="en-US" altLang="zh-CN" sz="1050" dirty="0">
              <a:solidFill>
                <a:srgbClr val="262626"/>
              </a:solidFill>
              <a:latin typeface="微软雅黑" panose="020B0503020204020204" pitchFamily="34" charset="-122"/>
              <a:ea typeface="微软雅黑" panose="020B0503020204020204" pitchFamily="34" charset="-122"/>
            </a:endParaRPr>
          </a:p>
        </p:txBody>
      </p:sp>
      <p:cxnSp>
        <p:nvCxnSpPr>
          <p:cNvPr id="13" name="直线箭头连接符 12"/>
          <p:cNvCxnSpPr/>
          <p:nvPr/>
        </p:nvCxnSpPr>
        <p:spPr>
          <a:xfrm>
            <a:off x="6484442" y="3702921"/>
            <a:ext cx="576064" cy="5040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棱台 13"/>
          <p:cNvSpPr/>
          <p:nvPr/>
        </p:nvSpPr>
        <p:spPr>
          <a:xfrm>
            <a:off x="4956746" y="4713734"/>
            <a:ext cx="1196528" cy="936104"/>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网络</a:t>
            </a:r>
            <a:endParaRPr kumimoji="1" lang="en-US" altLang="zh-CN" dirty="0"/>
          </a:p>
          <a:p>
            <a:pPr algn="ctr"/>
            <a:r>
              <a:rPr kumimoji="1" lang="zh-CN" altLang="en-US" dirty="0"/>
              <a:t>设备</a:t>
            </a:r>
            <a:endParaRPr kumimoji="1" lang="zh-CN" altLang="en-US" dirty="0"/>
          </a:p>
        </p:txBody>
      </p:sp>
      <p:cxnSp>
        <p:nvCxnSpPr>
          <p:cNvPr id="15" name="直线箭头连接符 14"/>
          <p:cNvCxnSpPr/>
          <p:nvPr/>
        </p:nvCxnSpPr>
        <p:spPr>
          <a:xfrm>
            <a:off x="5476454" y="4286377"/>
            <a:ext cx="0" cy="3792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p:cNvSpPr txBox="1">
            <a:spLocks noChangeArrowheads="1"/>
          </p:cNvSpPr>
          <p:nvPr/>
        </p:nvSpPr>
        <p:spPr bwMode="auto">
          <a:xfrm>
            <a:off x="5188422" y="5732067"/>
            <a:ext cx="576064"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68605" indent="-268605">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indent="0">
              <a:lnSpc>
                <a:spcPct val="150000"/>
              </a:lnSpc>
            </a:pPr>
            <a:r>
              <a:rPr lang="en-US" altLang="zh-CN" sz="1050" dirty="0">
                <a:solidFill>
                  <a:srgbClr val="262626"/>
                </a:solidFill>
                <a:latin typeface="微软雅黑" panose="020B0503020204020204" pitchFamily="34" charset="-122"/>
                <a:ea typeface="微软雅黑" panose="020B0503020204020204" pitchFamily="34" charset="-122"/>
              </a:rPr>
              <a:t>IP</a:t>
            </a:r>
            <a:r>
              <a:rPr lang="zh-CN" altLang="en-US" sz="1050" dirty="0">
                <a:solidFill>
                  <a:srgbClr val="262626"/>
                </a:solidFill>
                <a:latin typeface="微软雅黑" panose="020B0503020204020204" pitchFamily="34" charset="-122"/>
                <a:ea typeface="微软雅黑" panose="020B0503020204020204" pitchFamily="34" charset="-122"/>
              </a:rPr>
              <a:t>地址</a:t>
            </a:r>
            <a:endParaRPr lang="en-US" altLang="zh-CN" sz="1050" dirty="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p:bldP spid="11" grpId="0" animBg="1"/>
      <p:bldP spid="12" grpId="0"/>
      <p:bldP spid="14"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IP</a:t>
            </a:r>
            <a:r>
              <a:rPr kumimoji="1" lang="zh-CN" altLang="en-US" dirty="0"/>
              <a:t>地址的介绍</a:t>
            </a:r>
            <a:endParaRPr kumimoji="1" lang="zh-CN" altLang="en-US" dirty="0"/>
          </a:p>
        </p:txBody>
      </p:sp>
      <p:sp>
        <p:nvSpPr>
          <p:cNvPr id="3" name="文本占位符 2"/>
          <p:cNvSpPr>
            <a:spLocks noGrp="1"/>
          </p:cNvSpPr>
          <p:nvPr>
            <p:ph type="body" sz="quarter" idx="10"/>
          </p:nvPr>
        </p:nvSpPr>
        <p:spPr/>
        <p:txBody>
          <a:bodyPr/>
          <a:lstStyle/>
          <a:p>
            <a:r>
              <a:rPr lang="en-US" altLang="zh-CN" dirty="0">
                <a:solidFill>
                  <a:srgbClr val="404040"/>
                </a:solidFill>
                <a:latin typeface="微软雅黑" panose="020B0503020204020204" pitchFamily="34" charset="-122"/>
                <a:ea typeface="微软雅黑" panose="020B0503020204020204" pitchFamily="34" charset="-122"/>
              </a:rPr>
              <a:t>IP</a:t>
            </a:r>
            <a:r>
              <a:rPr lang="zh-CN" altLang="en-US" dirty="0">
                <a:solidFill>
                  <a:srgbClr val="404040"/>
                </a:solidFill>
                <a:latin typeface="微软雅黑" panose="020B0503020204020204" pitchFamily="34" charset="-122"/>
                <a:ea typeface="微软雅黑" panose="020B0503020204020204" pitchFamily="34" charset="-122"/>
              </a:rPr>
              <a:t>地址表现形式</a:t>
            </a:r>
            <a:endParaRPr lang="zh-CN" altLang="en-US" dirty="0"/>
          </a:p>
        </p:txBody>
      </p:sp>
      <p:sp>
        <p:nvSpPr>
          <p:cNvPr id="4" name="文本占位符 3"/>
          <p:cNvSpPr>
            <a:spLocks noGrp="1"/>
          </p:cNvSpPr>
          <p:nvPr>
            <p:ph type="body" sz="quarter" idx="11"/>
          </p:nvPr>
        </p:nvSpPr>
        <p:spPr>
          <a:xfrm>
            <a:off x="768202" y="1646133"/>
            <a:ext cx="10700194" cy="4219575"/>
          </a:xfrm>
        </p:spPr>
        <p:txBody>
          <a:bodyPr/>
          <a:lstStyle/>
          <a:p>
            <a:pPr marL="228600" indent="-228600">
              <a:buAutoNum type="arabicPeriod"/>
            </a:pPr>
            <a:r>
              <a:rPr lang="en-US" altLang="zh-CN" dirty="0">
                <a:solidFill>
                  <a:srgbClr val="262626"/>
                </a:solidFill>
                <a:latin typeface="微软雅黑" panose="020B0503020204020204" pitchFamily="34" charset="-122"/>
                <a:ea typeface="微软雅黑" panose="020B0503020204020204" pitchFamily="34" charset="-122"/>
              </a:rPr>
              <a:t>IP</a:t>
            </a:r>
            <a:r>
              <a:rPr lang="zh-CN" altLang="en-US" dirty="0">
                <a:solidFill>
                  <a:srgbClr val="262626"/>
                </a:solidFill>
                <a:latin typeface="微软雅黑" panose="020B0503020204020204" pitchFamily="34" charset="-122"/>
                <a:ea typeface="微软雅黑" panose="020B0503020204020204" pitchFamily="34" charset="-122"/>
              </a:rPr>
              <a:t>地址分为两类：</a:t>
            </a:r>
            <a:r>
              <a:rPr lang="en-US" altLang="zh-CN" dirty="0">
                <a:solidFill>
                  <a:srgbClr val="262626"/>
                </a:solidFill>
                <a:latin typeface="微软雅黑" panose="020B0503020204020204" pitchFamily="34" charset="-122"/>
                <a:ea typeface="微软雅黑" panose="020B0503020204020204" pitchFamily="34" charset="-122"/>
              </a:rPr>
              <a:t> IPv4</a:t>
            </a:r>
            <a:r>
              <a:rPr lang="zh-CN" altLang="en-US" dirty="0">
                <a:solidFill>
                  <a:srgbClr val="262626"/>
                </a:solidFill>
                <a:latin typeface="微软雅黑" panose="020B0503020204020204" pitchFamily="34" charset="-122"/>
                <a:ea typeface="微软雅黑" panose="020B0503020204020204" pitchFamily="34" charset="-122"/>
              </a:rPr>
              <a:t>和</a:t>
            </a:r>
            <a:r>
              <a:rPr lang="en-US" altLang="zh-CN" dirty="0">
                <a:solidFill>
                  <a:srgbClr val="262626"/>
                </a:solidFill>
                <a:latin typeface="微软雅黑" panose="020B0503020204020204" pitchFamily="34" charset="-122"/>
                <a:ea typeface="微软雅黑" panose="020B0503020204020204" pitchFamily="34" charset="-122"/>
              </a:rPr>
              <a:t>IPv6</a:t>
            </a:r>
            <a:endParaRPr lang="en-US" altLang="zh-CN" dirty="0">
              <a:solidFill>
                <a:srgbClr val="262626"/>
              </a:solidFill>
              <a:latin typeface="微软雅黑" panose="020B0503020204020204" pitchFamily="34" charset="-122"/>
              <a:ea typeface="微软雅黑" panose="020B0503020204020204" pitchFamily="34" charset="-122"/>
            </a:endParaRPr>
          </a:p>
          <a:p>
            <a:pPr marL="228600" indent="-228600">
              <a:buAutoNum type="arabicPeriod"/>
            </a:pPr>
            <a:r>
              <a:rPr lang="en-US" altLang="zh-CN" dirty="0">
                <a:solidFill>
                  <a:srgbClr val="262626"/>
                </a:solidFill>
                <a:latin typeface="微软雅黑" panose="020B0503020204020204" pitchFamily="34" charset="-122"/>
                <a:ea typeface="微软雅黑" panose="020B0503020204020204" pitchFamily="34" charset="-122"/>
              </a:rPr>
              <a:t>IPv4</a:t>
            </a:r>
            <a:r>
              <a:rPr lang="zh-CN" altLang="en-US" dirty="0">
                <a:solidFill>
                  <a:srgbClr val="262626"/>
                </a:solidFill>
                <a:latin typeface="微软雅黑" panose="020B0503020204020204" pitchFamily="34" charset="-122"/>
                <a:ea typeface="微软雅黑" panose="020B0503020204020204" pitchFamily="34" charset="-122"/>
              </a:rPr>
              <a:t>是目前使用的</a:t>
            </a:r>
            <a:r>
              <a:rPr lang="en-US" altLang="zh-CN" dirty="0" err="1">
                <a:solidFill>
                  <a:srgbClr val="262626"/>
                </a:solidFill>
                <a:latin typeface="微软雅黑" panose="020B0503020204020204" pitchFamily="34" charset="-122"/>
                <a:ea typeface="微软雅黑" panose="020B0503020204020204" pitchFamily="34" charset="-122"/>
              </a:rPr>
              <a:t>ip</a:t>
            </a:r>
            <a:r>
              <a:rPr lang="zh-CN" altLang="en-US" dirty="0">
                <a:solidFill>
                  <a:srgbClr val="262626"/>
                </a:solidFill>
                <a:latin typeface="微软雅黑" panose="020B0503020204020204" pitchFamily="34" charset="-122"/>
                <a:ea typeface="微软雅黑" panose="020B0503020204020204" pitchFamily="34" charset="-122"/>
              </a:rPr>
              <a:t>地址</a:t>
            </a:r>
            <a:endParaRPr lang="en-US" altLang="zh-CN" dirty="0">
              <a:solidFill>
                <a:srgbClr val="262626"/>
              </a:solidFill>
              <a:latin typeface="微软雅黑" panose="020B0503020204020204" pitchFamily="34" charset="-122"/>
              <a:ea typeface="微软雅黑" panose="020B0503020204020204" pitchFamily="34" charset="-122"/>
            </a:endParaRPr>
          </a:p>
          <a:p>
            <a:pPr marL="228600" indent="-228600">
              <a:buAutoNum type="arabicPeriod"/>
            </a:pPr>
            <a:r>
              <a:rPr lang="en-US" altLang="zh-CN" dirty="0">
                <a:solidFill>
                  <a:srgbClr val="262626"/>
                </a:solidFill>
                <a:latin typeface="微软雅黑" panose="020B0503020204020204" pitchFamily="34" charset="-122"/>
                <a:ea typeface="微软雅黑" panose="020B0503020204020204" pitchFamily="34" charset="-122"/>
              </a:rPr>
              <a:t>IPv6</a:t>
            </a:r>
            <a:r>
              <a:rPr lang="zh-CN" altLang="en-US" dirty="0">
                <a:solidFill>
                  <a:srgbClr val="262626"/>
                </a:solidFill>
                <a:latin typeface="微软雅黑" panose="020B0503020204020204" pitchFamily="34" charset="-122"/>
                <a:ea typeface="微软雅黑" panose="020B0503020204020204" pitchFamily="34" charset="-122"/>
              </a:rPr>
              <a:t>是未来使用的</a:t>
            </a:r>
            <a:r>
              <a:rPr lang="en-US" altLang="zh-CN" dirty="0" err="1">
                <a:solidFill>
                  <a:srgbClr val="262626"/>
                </a:solidFill>
                <a:latin typeface="微软雅黑" panose="020B0503020204020204" pitchFamily="34" charset="-122"/>
                <a:ea typeface="微软雅黑" panose="020B0503020204020204" pitchFamily="34" charset="-122"/>
              </a:rPr>
              <a:t>ip</a:t>
            </a:r>
            <a:r>
              <a:rPr lang="zh-CN" altLang="en-US" dirty="0">
                <a:solidFill>
                  <a:srgbClr val="262626"/>
                </a:solidFill>
                <a:latin typeface="微软雅黑" panose="020B0503020204020204" pitchFamily="34" charset="-122"/>
                <a:ea typeface="微软雅黑" panose="020B0503020204020204" pitchFamily="34" charset="-122"/>
              </a:rPr>
              <a:t>地址</a:t>
            </a:r>
            <a:endParaRPr lang="en-US" altLang="zh-CN" dirty="0">
              <a:solidFill>
                <a:srgbClr val="262626"/>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1"/>
          <a:stretch>
            <a:fillRect/>
          </a:stretch>
        </p:blipFill>
        <p:spPr>
          <a:xfrm>
            <a:off x="6096794" y="1646133"/>
            <a:ext cx="3999567" cy="4378930"/>
          </a:xfrm>
          <a:prstGeom prst="rect">
            <a:avLst/>
          </a:prstGeom>
          <a:ln w="3175">
            <a:solidFill>
              <a:schemeClr val="bg1">
                <a:lumMod val="6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IP</a:t>
            </a:r>
            <a:r>
              <a:rPr kumimoji="1" lang="zh-CN" altLang="en-US" dirty="0"/>
              <a:t>地址的介绍</a:t>
            </a:r>
            <a:endParaRPr kumimoji="1" lang="zh-CN" altLang="en-US" dirty="0"/>
          </a:p>
        </p:txBody>
      </p:sp>
      <p:sp>
        <p:nvSpPr>
          <p:cNvPr id="3" name="文本占位符 2"/>
          <p:cNvSpPr>
            <a:spLocks noGrp="1"/>
          </p:cNvSpPr>
          <p:nvPr>
            <p:ph type="body" sz="quarter" idx="10"/>
          </p:nvPr>
        </p:nvSpPr>
        <p:spPr/>
        <p:txBody>
          <a:bodyPr/>
          <a:lstStyle/>
          <a:p>
            <a:r>
              <a:rPr lang="en-US" altLang="zh-CN" dirty="0">
                <a:solidFill>
                  <a:srgbClr val="404040"/>
                </a:solidFill>
                <a:latin typeface="微软雅黑" panose="020B0503020204020204" pitchFamily="34" charset="-122"/>
                <a:ea typeface="微软雅黑" panose="020B0503020204020204" pitchFamily="34" charset="-122"/>
              </a:rPr>
              <a:t>IP</a:t>
            </a:r>
            <a:r>
              <a:rPr lang="zh-CN" altLang="en-US" dirty="0">
                <a:solidFill>
                  <a:srgbClr val="404040"/>
                </a:solidFill>
                <a:latin typeface="微软雅黑" panose="020B0503020204020204" pitchFamily="34" charset="-122"/>
                <a:ea typeface="微软雅黑" panose="020B0503020204020204" pitchFamily="34" charset="-122"/>
              </a:rPr>
              <a:t>地址的作用</a:t>
            </a:r>
            <a:endParaRPr lang="zh-CN" altLang="en-US" dirty="0"/>
          </a:p>
        </p:txBody>
      </p:sp>
      <p:sp>
        <p:nvSpPr>
          <p:cNvPr id="4" name="文本占位符 3"/>
          <p:cNvSpPr>
            <a:spLocks noGrp="1"/>
          </p:cNvSpPr>
          <p:nvPr>
            <p:ph type="body" sz="quarter" idx="11"/>
          </p:nvPr>
        </p:nvSpPr>
        <p:spPr>
          <a:xfrm>
            <a:off x="768202" y="1646133"/>
            <a:ext cx="10700194" cy="4219575"/>
          </a:xfrm>
        </p:spPr>
        <p:txBody>
          <a:bodyPr/>
          <a:lstStyle/>
          <a:p>
            <a:r>
              <a:rPr lang="zh-CN" altLang="en-US" dirty="0">
                <a:solidFill>
                  <a:srgbClr val="262626"/>
                </a:solidFill>
                <a:latin typeface="微软雅黑" panose="020B0503020204020204" pitchFamily="34" charset="-122"/>
                <a:ea typeface="微软雅黑" panose="020B0503020204020204" pitchFamily="34" charset="-122"/>
              </a:rPr>
              <a:t>通过</a:t>
            </a:r>
            <a:r>
              <a:rPr lang="en-US" altLang="zh-CN" b="1" dirty="0">
                <a:solidFill>
                  <a:srgbClr val="C00000"/>
                </a:solidFill>
                <a:latin typeface="微软雅黑" panose="020B0503020204020204" pitchFamily="34" charset="-122"/>
                <a:ea typeface="微软雅黑" panose="020B0503020204020204" pitchFamily="34" charset="-122"/>
              </a:rPr>
              <a:t>IP</a:t>
            </a:r>
            <a:r>
              <a:rPr lang="zh-CN" altLang="en-US" b="1" dirty="0">
                <a:solidFill>
                  <a:srgbClr val="C00000"/>
                </a:solidFill>
                <a:latin typeface="微软雅黑" panose="020B0503020204020204" pitchFamily="34" charset="-122"/>
                <a:ea typeface="微软雅黑" panose="020B0503020204020204" pitchFamily="34" charset="-122"/>
              </a:rPr>
              <a:t>地址找到网络中唯一一台设备</a:t>
            </a:r>
            <a:r>
              <a:rPr lang="zh-CN" altLang="en-US" dirty="0">
                <a:solidFill>
                  <a:srgbClr val="262626"/>
                </a:solidFill>
                <a:latin typeface="微软雅黑" panose="020B0503020204020204" pitchFamily="34" charset="-122"/>
                <a:ea typeface="微软雅黑" panose="020B0503020204020204" pitchFamily="34" charset="-122"/>
              </a:rPr>
              <a:t>，然后可以跟这个设备进行数据通信</a:t>
            </a:r>
            <a:endParaRPr lang="en-US" altLang="zh-CN" dirty="0">
              <a:solidFill>
                <a:srgbClr val="262626"/>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a:blip r:embed="rId1"/>
          <a:stretch>
            <a:fillRect/>
          </a:stretch>
        </p:blipFill>
        <p:spPr>
          <a:xfrm>
            <a:off x="769492" y="2636912"/>
            <a:ext cx="6840760" cy="2959372"/>
          </a:xfrm>
          <a:prstGeom prst="rect">
            <a:avLst/>
          </a:prstGeom>
        </p:spPr>
      </p:pic>
    </p:spTree>
  </p:cSld>
  <p:clrMapOvr>
    <a:masterClrMapping/>
  </p:clrMapOvr>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4184</Words>
  <Application>WPS 演示</Application>
  <PresentationFormat>自定义</PresentationFormat>
  <Paragraphs>553</Paragraphs>
  <Slides>45</Slides>
  <Notes>0</Notes>
  <HiddenSlides>0</HiddenSlides>
  <MMClips>0</MMClips>
  <ScaleCrop>false</ScaleCrop>
  <HeadingPairs>
    <vt:vector size="6" baseType="variant">
      <vt:variant>
        <vt:lpstr>已用的字体</vt:lpstr>
      </vt:variant>
      <vt:variant>
        <vt:i4>17</vt:i4>
      </vt:variant>
      <vt:variant>
        <vt:lpstr>主题</vt:lpstr>
      </vt:variant>
      <vt:variant>
        <vt:i4>7</vt:i4>
      </vt:variant>
      <vt:variant>
        <vt:lpstr>幻灯片标题</vt:lpstr>
      </vt:variant>
      <vt:variant>
        <vt:i4>45</vt:i4>
      </vt:variant>
    </vt:vector>
  </HeadingPairs>
  <TitlesOfParts>
    <vt:vector size="69" baseType="lpstr">
      <vt:lpstr>Arial</vt:lpstr>
      <vt:lpstr>宋体</vt:lpstr>
      <vt:lpstr>Wingdings</vt:lpstr>
      <vt:lpstr>Calibri</vt:lpstr>
      <vt:lpstr>黑体</vt:lpstr>
      <vt:lpstr>Alibaba PuHuiTi B</vt:lpstr>
      <vt:lpstr>Alibaba PuHuiTi R</vt:lpstr>
      <vt:lpstr>Segoe UI</vt:lpstr>
      <vt:lpstr>微软雅黑</vt:lpstr>
      <vt:lpstr>Verdana</vt:lpstr>
      <vt:lpstr>阿里巴巴普惠体</vt:lpstr>
      <vt:lpstr>Alibaba PuHuiTi M</vt:lpstr>
      <vt:lpstr>Segoe UI Light</vt:lpstr>
      <vt:lpstr>微软雅黑 Light</vt:lpstr>
      <vt:lpstr>Yuanti SC</vt:lpstr>
      <vt:lpstr>Alibaba PuHuiTi</vt:lpstr>
      <vt:lpstr>Arial Unicode MS</vt:lpstr>
      <vt:lpstr>封面2</vt:lpstr>
      <vt:lpstr>目录</vt:lpstr>
      <vt:lpstr>学习目标</vt:lpstr>
      <vt:lpstr>章节页版式（一级+二级标题）</vt:lpstr>
      <vt:lpstr>章节页版式（一级标题）</vt:lpstr>
      <vt:lpstr>正文设计方案</vt:lpstr>
      <vt:lpstr>5_结束页设计方案</vt:lpstr>
      <vt:lpstr>PowerPoint 演示文稿</vt:lpstr>
      <vt:lpstr>PowerPoint 演示文稿</vt:lpstr>
      <vt:lpstr>PowerPoint 演示文稿</vt:lpstr>
      <vt:lpstr>IP地址的介绍</vt:lpstr>
      <vt:lpstr>IP地址的介绍</vt:lpstr>
      <vt:lpstr>IP地址的介绍</vt:lpstr>
      <vt:lpstr>IP地址的介绍</vt:lpstr>
      <vt:lpstr>IP地址的介绍</vt:lpstr>
      <vt:lpstr>IP地址的介绍</vt:lpstr>
      <vt:lpstr>IP地址的介绍</vt:lpstr>
      <vt:lpstr>IP地址的介绍</vt:lpstr>
      <vt:lpstr>PowerPoint 演示文稿</vt:lpstr>
      <vt:lpstr>PowerPoint 演示文稿</vt:lpstr>
      <vt:lpstr>端口和端口号的介绍</vt:lpstr>
      <vt:lpstr>端口和端口号的介绍</vt:lpstr>
      <vt:lpstr>端口和端口号的介绍</vt:lpstr>
      <vt:lpstr>端口和端口号的介绍</vt:lpstr>
      <vt:lpstr>端口和端口号的介绍</vt:lpstr>
      <vt:lpstr>端口和端口号的介绍</vt:lpstr>
      <vt:lpstr>PowerPoint 演示文稿</vt:lpstr>
      <vt:lpstr>PowerPoint 演示文稿</vt:lpstr>
      <vt:lpstr>TCP的介绍</vt:lpstr>
      <vt:lpstr>TCP的介绍</vt:lpstr>
      <vt:lpstr>TCP的介绍</vt:lpstr>
      <vt:lpstr>TCP的介绍</vt:lpstr>
      <vt:lpstr>PowerPoint 演示文稿</vt:lpstr>
      <vt:lpstr>PowerPoint 演示文稿</vt:lpstr>
      <vt:lpstr>socket的介绍</vt:lpstr>
      <vt:lpstr>socket的介绍</vt:lpstr>
      <vt:lpstr>socket的介绍</vt:lpstr>
      <vt:lpstr>socket的介绍</vt:lpstr>
      <vt:lpstr>PowerPoint 演示文稿</vt:lpstr>
      <vt:lpstr>PowerPoint 演示文稿</vt:lpstr>
      <vt:lpstr>TCP网络应用程序开发流程</vt:lpstr>
      <vt:lpstr>TCP网络应用程序开发流程</vt:lpstr>
      <vt:lpstr>TCP网络应用程序开发流程</vt:lpstr>
      <vt:lpstr>PowerPoint 演示文稿</vt:lpstr>
      <vt:lpstr>PowerPoint 演示文稿</vt:lpstr>
      <vt:lpstr>TCP服务端程序开发</vt:lpstr>
      <vt:lpstr>TCP服务端程序开发</vt:lpstr>
      <vt:lpstr>TCP服务端程序开发</vt:lpstr>
      <vt:lpstr>PowerPoint 演示文稿</vt:lpstr>
      <vt:lpstr>PowerPoint 演示文稿</vt:lpstr>
      <vt:lpstr>TCP网络应用程序的注意点</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Administrator</cp:lastModifiedBy>
  <cp:revision>857</cp:revision>
  <dcterms:created xsi:type="dcterms:W3CDTF">2015-06-29T07:19:00Z</dcterms:created>
  <dcterms:modified xsi:type="dcterms:W3CDTF">2021-11-18T13:31:38Z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481FE941D36144B29328BA087EAB715F</vt:lpwstr>
  </property>
</Properties>
</file>